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74" r:id="rId3"/>
    <p:sldId id="263" r:id="rId4"/>
    <p:sldId id="417" r:id="rId5"/>
    <p:sldId id="418" r:id="rId6"/>
    <p:sldId id="420" r:id="rId7"/>
    <p:sldId id="426" r:id="rId8"/>
    <p:sldId id="428" r:id="rId9"/>
    <p:sldId id="305" r:id="rId10"/>
    <p:sldId id="405" r:id="rId11"/>
    <p:sldId id="399" r:id="rId12"/>
    <p:sldId id="408" r:id="rId13"/>
    <p:sldId id="431" r:id="rId14"/>
    <p:sldId id="427" r:id="rId15"/>
    <p:sldId id="415" r:id="rId16"/>
    <p:sldId id="409" r:id="rId17"/>
    <p:sldId id="410" r:id="rId18"/>
    <p:sldId id="411" r:id="rId19"/>
    <p:sldId id="416" r:id="rId20"/>
    <p:sldId id="406" r:id="rId21"/>
    <p:sldId id="429" r:id="rId22"/>
    <p:sldId id="430" r:id="rId23"/>
    <p:sldId id="407" r:id="rId24"/>
    <p:sldId id="413" r:id="rId25"/>
    <p:sldId id="260"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1661"/>
    <a:srgbClr val="F8B9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1"/>
    <p:restoredTop sz="94483"/>
  </p:normalViewPr>
  <p:slideViewPr>
    <p:cSldViewPr>
      <p:cViewPr varScale="1">
        <p:scale>
          <a:sx n="89" d="100"/>
          <a:sy n="89" d="100"/>
        </p:scale>
        <p:origin x="1648" y="176"/>
      </p:cViewPr>
      <p:guideLst>
        <p:guide orient="horz" pos="1620"/>
        <p:guide pos="2880"/>
        <p:guide orient="horz"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17.png>
</file>

<file path=ppt/media/image2.tiff>
</file>

<file path=ppt/media/image3.tiff>
</file>

<file path=ppt/media/image4.png>
</file>

<file path=ppt/media/image5.jpe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FDC688-7EF1-7047-B704-C7C9F0598221}" type="datetimeFigureOut">
              <a:rPr lang="en-US" smtClean="0"/>
              <a:t>6/16/20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007980-DF96-B849-B04F-83C073A79946}" type="slidenum">
              <a:rPr lang="en-US" smtClean="0"/>
              <a:t>‹#›</a:t>
            </a:fld>
            <a:endParaRPr lang="en-US"/>
          </a:p>
        </p:txBody>
      </p:sp>
    </p:spTree>
    <p:extLst>
      <p:ext uri="{BB962C8B-B14F-4D97-AF65-F5344CB8AC3E}">
        <p14:creationId xmlns:p14="http://schemas.microsoft.com/office/powerpoint/2010/main" val="376549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a:extLst>
              <a:ext uri="{FF2B5EF4-FFF2-40B4-BE49-F238E27FC236}">
                <a16:creationId xmlns:a16="http://schemas.microsoft.com/office/drawing/2014/main" id="{76D1C4DD-0991-9044-9A1E-ED6AF3E5A0FB}"/>
              </a:ext>
            </a:extLst>
          </p:cNvPr>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290" name="Rectangle 2">
            <a:extLst>
              <a:ext uri="{FF2B5EF4-FFF2-40B4-BE49-F238E27FC236}">
                <a16:creationId xmlns:a16="http://schemas.microsoft.com/office/drawing/2014/main" id="{2D63700C-9237-644F-AD8E-F5A64FE312B8}"/>
              </a:ext>
            </a:extLst>
          </p:cNvPr>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txBody>
          <a:bodyPr/>
          <a:lstStyle/>
          <a:p>
            <a:pPr marL="39688">
              <a:lnSpc>
                <a:spcPct val="90000"/>
              </a:lnSpc>
            </a:pPr>
            <a:r>
              <a:rPr lang="en-US" altLang="en-US">
                <a:solidFill>
                  <a:srgbClr val="000000"/>
                </a:solidFill>
                <a:cs typeface="Calibri" panose="020F0502020204030204" pitchFamily="34" charset="0"/>
                <a:sym typeface="Calibri" panose="020F0502020204030204" pitchFamily="34" charset="0"/>
              </a:rPr>
              <a:t>This graph (not in the textbook) shows the actual and cyclically adjusted budget surpluses, as a percentage of potential GDP, as estimated by the Congressional Budget Office.  The pink shaded bars denote recessions.  (I exclude the 1960-61 recession because the data shown here start in 1962.)  </a:t>
            </a:r>
          </a:p>
          <a:p>
            <a:pPr marL="39688">
              <a:lnSpc>
                <a:spcPct val="90000"/>
              </a:lnSpc>
            </a:pPr>
            <a:endParaRPr lang="en-US" altLang="en-US">
              <a:solidFill>
                <a:srgbClr val="000000"/>
              </a:solidFill>
              <a:cs typeface="Calibri" panose="020F0502020204030204" pitchFamily="34" charset="0"/>
              <a:sym typeface="Calibri" panose="020F0502020204030204" pitchFamily="34" charset="0"/>
            </a:endParaRPr>
          </a:p>
          <a:p>
            <a:pPr marL="39688">
              <a:lnSpc>
                <a:spcPct val="90000"/>
              </a:lnSpc>
            </a:pPr>
            <a:r>
              <a:rPr lang="en-US" altLang="en-US">
                <a:solidFill>
                  <a:srgbClr val="000000"/>
                </a:solidFill>
                <a:cs typeface="Calibri" panose="020F0502020204030204" pitchFamily="34" charset="0"/>
                <a:sym typeface="Calibri" panose="020F0502020204030204" pitchFamily="34" charset="0"/>
              </a:rPr>
              <a:t>In recessions, we would expect the red line (actual surplus) to fall below the blue line (what the surplus would be if the economy were at potential GDP):  Real GDP falls, causing decreases in tax revenues and increases in cyclically-sensitive outlays (such as unemployment insurance). </a:t>
            </a:r>
          </a:p>
          <a:p>
            <a:pPr marL="39688">
              <a:lnSpc>
                <a:spcPct val="90000"/>
              </a:lnSpc>
            </a:pPr>
            <a:endParaRPr lang="en-US" altLang="en-US">
              <a:solidFill>
                <a:srgbClr val="000000"/>
              </a:solidFill>
              <a:cs typeface="Calibri" panose="020F0502020204030204" pitchFamily="34" charset="0"/>
              <a:sym typeface="Calibri" panose="020F0502020204030204" pitchFamily="34" charset="0"/>
            </a:endParaRPr>
          </a:p>
          <a:p>
            <a:pPr marL="39688">
              <a:lnSpc>
                <a:spcPct val="90000"/>
              </a:lnSpc>
            </a:pPr>
            <a:r>
              <a:rPr lang="en-US" altLang="en-US">
                <a:solidFill>
                  <a:srgbClr val="000000"/>
                </a:solidFill>
                <a:cs typeface="Calibri" panose="020F0502020204030204" pitchFamily="34" charset="0"/>
                <a:sym typeface="Calibri" panose="020F0502020204030204" pitchFamily="34" charset="0"/>
              </a:rPr>
              <a:t>During expansions, we would expect the red line to rise above the blue line.  </a:t>
            </a:r>
          </a:p>
          <a:p>
            <a:pPr marL="39688">
              <a:lnSpc>
                <a:spcPct val="90000"/>
              </a:lnSpc>
            </a:pPr>
            <a:endParaRPr lang="en-US" altLang="en-US">
              <a:solidFill>
                <a:srgbClr val="000000"/>
              </a:solidFill>
              <a:cs typeface="Calibri" panose="020F0502020204030204" pitchFamily="34" charset="0"/>
              <a:sym typeface="Calibri" panose="020F0502020204030204" pitchFamily="34" charset="0"/>
            </a:endParaRPr>
          </a:p>
          <a:p>
            <a:pPr marL="39688">
              <a:lnSpc>
                <a:spcPct val="90000"/>
              </a:lnSpc>
            </a:pPr>
            <a:r>
              <a:rPr lang="en-US" altLang="en-US">
                <a:solidFill>
                  <a:srgbClr val="000000"/>
                </a:solidFill>
                <a:cs typeface="Calibri" panose="020F0502020204030204" pitchFamily="34" charset="0"/>
                <a:sym typeface="Calibri" panose="020F0502020204030204" pitchFamily="34" charset="0"/>
              </a:rPr>
              <a:t>In the data, the relationship between actual and cyclically-adjusted surplus is not perfectly correlated with recession dates.  </a:t>
            </a:r>
          </a:p>
          <a:p>
            <a:pPr marL="39688">
              <a:lnSpc>
                <a:spcPct val="90000"/>
              </a:lnSpc>
            </a:pPr>
            <a:endParaRPr lang="en-US" altLang="en-US">
              <a:solidFill>
                <a:srgbClr val="000000"/>
              </a:solidFill>
              <a:cs typeface="Calibri" panose="020F0502020204030204" pitchFamily="34" charset="0"/>
              <a:sym typeface="Calibri" panose="020F0502020204030204" pitchFamily="34" charset="0"/>
            </a:endParaRPr>
          </a:p>
          <a:p>
            <a:pPr marL="39688">
              <a:lnSpc>
                <a:spcPct val="90000"/>
              </a:lnSpc>
            </a:pPr>
            <a:r>
              <a:rPr lang="en-US" altLang="en-US">
                <a:solidFill>
                  <a:srgbClr val="000000"/>
                </a:solidFill>
                <a:cs typeface="Calibri" panose="020F0502020204030204" pitchFamily="34" charset="0"/>
                <a:sym typeface="Calibri" panose="020F0502020204030204" pitchFamily="34" charset="0"/>
              </a:rPr>
              <a:t>But remember that recession dates are determined by whether GDP growth is positive or negative, while the cyclical adjustment is determined by whether actual GDP is greater than or less than potential GDP.   At a trough, a recession ends and GDP begins growing, but it may take a while for actual GDP to catch up to and surpass potential GDP;  thus, we shouldn’t be surprised if the red line is below the blue line in the first part of an expansion.   </a:t>
            </a:r>
          </a:p>
          <a:p>
            <a:pPr marL="39688">
              <a:lnSpc>
                <a:spcPct val="90000"/>
              </a:lnSpc>
            </a:pPr>
            <a:endParaRPr lang="en-US" altLang="en-US">
              <a:solidFill>
                <a:srgbClr val="000000"/>
              </a:solidFill>
              <a:cs typeface="Calibri" panose="020F0502020204030204" pitchFamily="34" charset="0"/>
              <a:sym typeface="Calibri" panose="020F0502020204030204" pitchFamily="34" charset="0"/>
            </a:endParaRPr>
          </a:p>
          <a:p>
            <a:pPr marL="39688">
              <a:lnSpc>
                <a:spcPct val="90000"/>
              </a:lnSpc>
            </a:pPr>
            <a:r>
              <a:rPr lang="en-US" altLang="en-US">
                <a:solidFill>
                  <a:srgbClr val="000000"/>
                </a:solidFill>
                <a:cs typeface="Calibri" panose="020F0502020204030204" pitchFamily="34" charset="0"/>
                <a:sym typeface="Calibri" panose="020F0502020204030204" pitchFamily="34" charset="0"/>
              </a:rPr>
              <a:t>Source:</a:t>
            </a:r>
          </a:p>
          <a:p>
            <a:pPr marL="39688">
              <a:lnSpc>
                <a:spcPct val="90000"/>
              </a:lnSpc>
            </a:pPr>
            <a:r>
              <a:rPr lang="en-US" altLang="en-US">
                <a:solidFill>
                  <a:srgbClr val="000000"/>
                </a:solidFill>
                <a:cs typeface="Calibri" panose="020F0502020204030204" pitchFamily="34" charset="0"/>
                <a:sym typeface="Calibri" panose="020F0502020204030204" pitchFamily="34" charset="0"/>
              </a:rPr>
              <a:t>http://www.cbo.gov/Spreadsheets.shtml</a:t>
            </a:r>
          </a:p>
          <a:p>
            <a:pPr marL="39688">
              <a:lnSpc>
                <a:spcPct val="90000"/>
              </a:lnSpc>
            </a:pPr>
            <a:r>
              <a:rPr lang="en-US" altLang="en-US">
                <a:solidFill>
                  <a:srgbClr val="000000"/>
                </a:solidFill>
                <a:cs typeface="Calibri" panose="020F0502020204030204" pitchFamily="34" charset="0"/>
                <a:sym typeface="Calibri" panose="020F0502020204030204" pitchFamily="34" charset="0"/>
              </a:rPr>
              <a:t>Look for the most recent update to “The Cyclically Adjusted and Standardized Budget Measures.”  The one I used (the most recent as of this writing) was dated April 2008.   I took the data from Table 6.  </a:t>
            </a:r>
          </a:p>
        </p:txBody>
      </p:sp>
    </p:spTree>
    <p:extLst>
      <p:ext uri="{BB962C8B-B14F-4D97-AF65-F5344CB8AC3E}">
        <p14:creationId xmlns:p14="http://schemas.microsoft.com/office/powerpoint/2010/main" val="2688764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07980-DF96-B849-B04F-83C073A79946}" type="slidenum">
              <a:rPr lang="en-US" smtClean="0"/>
              <a:t>8</a:t>
            </a:fld>
            <a:endParaRPr lang="en-US"/>
          </a:p>
        </p:txBody>
      </p:sp>
    </p:spTree>
    <p:extLst>
      <p:ext uri="{BB962C8B-B14F-4D97-AF65-F5344CB8AC3E}">
        <p14:creationId xmlns:p14="http://schemas.microsoft.com/office/powerpoint/2010/main" val="2473233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07980-DF96-B849-B04F-83C073A79946}" type="slidenum">
              <a:rPr lang="en-US" smtClean="0"/>
              <a:t>22</a:t>
            </a:fld>
            <a:endParaRPr lang="en-US"/>
          </a:p>
        </p:txBody>
      </p:sp>
    </p:spTree>
    <p:extLst>
      <p:ext uri="{BB962C8B-B14F-4D97-AF65-F5344CB8AC3E}">
        <p14:creationId xmlns:p14="http://schemas.microsoft.com/office/powerpoint/2010/main" val="33057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DF58B9-CAD4-E14C-BB35-7E92C4BA50DC}" type="slidenum">
              <a:rPr lang="en-US" smtClean="0"/>
              <a:t>25</a:t>
            </a:fld>
            <a:endParaRPr lang="en-US"/>
          </a:p>
        </p:txBody>
      </p:sp>
    </p:spTree>
    <p:extLst>
      <p:ext uri="{BB962C8B-B14F-4D97-AF65-F5344CB8AC3E}">
        <p14:creationId xmlns:p14="http://schemas.microsoft.com/office/powerpoint/2010/main" val="4090274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F0AAC40-7941-41AB-BF3B-8AB0C9C53B5D}" type="datetimeFigureOut">
              <a:rPr lang="en-US" smtClean="0"/>
              <a:pPr/>
              <a:t>6/16/20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F0AAC40-7941-41AB-BF3B-8AB0C9C53B5D}" type="datetimeFigureOut">
              <a:rPr lang="en-US" smtClean="0"/>
              <a:pPr/>
              <a:t>6/16/20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F0AAC40-7941-41AB-BF3B-8AB0C9C53B5D}" type="datetimeFigureOut">
              <a:rPr lang="en-US" smtClean="0"/>
              <a:pPr/>
              <a:t>6/16/20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F0AAC40-7941-41AB-BF3B-8AB0C9C53B5D}" type="datetimeFigureOut">
              <a:rPr lang="en-US" smtClean="0"/>
              <a:pPr/>
              <a:t>6/16/20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0AAC40-7941-41AB-BF3B-8AB0C9C53B5D}" type="datetimeFigureOut">
              <a:rPr lang="en-US" smtClean="0"/>
              <a:pPr/>
              <a:t>6/16/20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F0AAC40-7941-41AB-BF3B-8AB0C9C53B5D}" type="datetimeFigureOut">
              <a:rPr lang="en-US" smtClean="0"/>
              <a:pPr/>
              <a:t>6/16/20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F0AAC40-7941-41AB-BF3B-8AB0C9C53B5D}" type="datetimeFigureOut">
              <a:rPr lang="en-US" smtClean="0"/>
              <a:pPr/>
              <a:t>6/16/20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F0AAC40-7941-41AB-BF3B-8AB0C9C53B5D}" type="datetimeFigureOut">
              <a:rPr lang="en-US" smtClean="0"/>
              <a:pPr/>
              <a:t>6/16/20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0AAC40-7941-41AB-BF3B-8AB0C9C53B5D}" type="datetimeFigureOut">
              <a:rPr lang="en-US" smtClean="0"/>
              <a:pPr/>
              <a:t>6/16/20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F0AAC40-7941-41AB-BF3B-8AB0C9C53B5D}" type="datetimeFigureOut">
              <a:rPr lang="en-US" smtClean="0"/>
              <a:pPr/>
              <a:t>6/16/20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F0AAC40-7941-41AB-BF3B-8AB0C9C53B5D}" type="datetimeFigureOut">
              <a:rPr lang="en-US" smtClean="0"/>
              <a:pPr/>
              <a:t>6/16/20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EE55E8-F8E4-4D77-BFDC-EB91F184E052}"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0AAC40-7941-41AB-BF3B-8AB0C9C53B5D}" type="datetimeFigureOut">
              <a:rPr lang="en-US" smtClean="0"/>
              <a:pPr/>
              <a:t>6/16/20</a:t>
            </a:fld>
            <a:endParaRPr lang="en-US"/>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EE55E8-F8E4-4D77-BFDC-EB91F184E052}"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https://user-images.strikinglycdn.com/res/hrscywv4p/image/upload/c_limit,fl_lossy,h_3000,w_2000,f_auto,q_auto/679545/95892_825402.jpeg"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Subtitle 2">
            <a:extLst>
              <a:ext uri="{FF2B5EF4-FFF2-40B4-BE49-F238E27FC236}">
                <a16:creationId xmlns:a16="http://schemas.microsoft.com/office/drawing/2014/main" id="{F82AC0E1-CBEC-9B42-82CB-45EB3353E869}"/>
              </a:ext>
            </a:extLst>
          </p:cNvPr>
          <p:cNvSpPr>
            <a:spLocks noGrp="1"/>
          </p:cNvSpPr>
          <p:nvPr>
            <p:ph type="subTitle" idx="1"/>
          </p:nvPr>
        </p:nvSpPr>
        <p:spPr>
          <a:xfrm>
            <a:off x="1371600" y="4994279"/>
            <a:ext cx="6400800" cy="1219200"/>
          </a:xfrm>
        </p:spPr>
        <p:txBody>
          <a:bodyPr>
            <a:normAutofit fontScale="77500" lnSpcReduction="20000"/>
          </a:bodyPr>
          <a:lstStyle/>
          <a:p>
            <a:r>
              <a:rPr lang="id-ID" altLang="en-US" dirty="0">
                <a:solidFill>
                  <a:schemeClr val="tx1"/>
                </a:solidFill>
              </a:rPr>
              <a:t>Wahyudi </a:t>
            </a:r>
            <a:r>
              <a:rPr lang="id-ID" altLang="en-US" dirty="0" err="1">
                <a:solidFill>
                  <a:schemeClr val="tx1"/>
                </a:solidFill>
              </a:rPr>
              <a:t>Kumorotomo</a:t>
            </a:r>
            <a:endParaRPr lang="id-ID" altLang="en-US" dirty="0">
              <a:solidFill>
                <a:schemeClr val="tx1"/>
              </a:solidFill>
            </a:endParaRPr>
          </a:p>
          <a:p>
            <a:r>
              <a:rPr lang="id-ID" altLang="en-US" dirty="0">
                <a:solidFill>
                  <a:schemeClr val="tx1"/>
                </a:solidFill>
              </a:rPr>
              <a:t>Magister Administrasi Publik</a:t>
            </a:r>
          </a:p>
          <a:p>
            <a:r>
              <a:rPr lang="id-ID" altLang="en-US" dirty="0">
                <a:solidFill>
                  <a:schemeClr val="tx1"/>
                </a:solidFill>
              </a:rPr>
              <a:t>Universitas </a:t>
            </a:r>
            <a:r>
              <a:rPr lang="id-ID" altLang="en-US" dirty="0" err="1">
                <a:solidFill>
                  <a:schemeClr val="tx1"/>
                </a:solidFill>
              </a:rPr>
              <a:t>Gadjah</a:t>
            </a:r>
            <a:r>
              <a:rPr lang="id-ID" altLang="en-US" dirty="0">
                <a:solidFill>
                  <a:schemeClr val="tx1"/>
                </a:solidFill>
              </a:rPr>
              <a:t> Mada</a:t>
            </a:r>
          </a:p>
        </p:txBody>
      </p:sp>
      <p:sp>
        <p:nvSpPr>
          <p:cNvPr id="2" name="TextBox 1">
            <a:extLst>
              <a:ext uri="{FF2B5EF4-FFF2-40B4-BE49-F238E27FC236}">
                <a16:creationId xmlns:a16="http://schemas.microsoft.com/office/drawing/2014/main" id="{723BAF72-4CAB-2840-BCBF-10D0B69E5B63}"/>
              </a:ext>
            </a:extLst>
          </p:cNvPr>
          <p:cNvSpPr txBox="1"/>
          <p:nvPr/>
        </p:nvSpPr>
        <p:spPr>
          <a:xfrm>
            <a:off x="1598325" y="3832736"/>
            <a:ext cx="6400800" cy="954107"/>
          </a:xfrm>
          <a:prstGeom prst="rect">
            <a:avLst/>
          </a:prstGeom>
          <a:noFill/>
        </p:spPr>
        <p:txBody>
          <a:bodyPr wrap="square" rtlCol="0">
            <a:spAutoFit/>
          </a:bodyPr>
          <a:lstStyle/>
          <a:p>
            <a:pPr algn="ctr"/>
            <a:r>
              <a:rPr lang="en-US" sz="2800" dirty="0"/>
              <a:t>Webinar </a:t>
            </a:r>
            <a:r>
              <a:rPr lang="en-US" sz="2800" dirty="0" err="1"/>
              <a:t>Rancak</a:t>
            </a:r>
            <a:r>
              <a:rPr lang="en-US" sz="2800" dirty="0"/>
              <a:t> </a:t>
            </a:r>
            <a:r>
              <a:rPr lang="en-US" sz="2800" dirty="0" err="1"/>
              <a:t>Publik</a:t>
            </a:r>
            <a:r>
              <a:rPr lang="en-US" sz="2800" dirty="0"/>
              <a:t> &amp; </a:t>
            </a:r>
            <a:r>
              <a:rPr lang="en-US" sz="2800" dirty="0" err="1"/>
              <a:t>Unand</a:t>
            </a:r>
            <a:endParaRPr lang="en-US" sz="2800" dirty="0"/>
          </a:p>
          <a:p>
            <a:pPr algn="ctr"/>
            <a:r>
              <a:rPr lang="en-US" sz="2800" dirty="0"/>
              <a:t>17 </a:t>
            </a:r>
            <a:r>
              <a:rPr lang="en-US" sz="2800" dirty="0" err="1"/>
              <a:t>Juni</a:t>
            </a:r>
            <a:r>
              <a:rPr lang="en-US" sz="2800" dirty="0"/>
              <a:t> 2020</a:t>
            </a:r>
          </a:p>
        </p:txBody>
      </p:sp>
      <p:sp>
        <p:nvSpPr>
          <p:cNvPr id="4" name="Title 3">
            <a:extLst>
              <a:ext uri="{FF2B5EF4-FFF2-40B4-BE49-F238E27FC236}">
                <a16:creationId xmlns:a16="http://schemas.microsoft.com/office/drawing/2014/main" id="{45C2D5AC-7A14-2F4C-AC7B-DD9BD50BBBC2}"/>
              </a:ext>
            </a:extLst>
          </p:cNvPr>
          <p:cNvSpPr>
            <a:spLocks noGrp="1"/>
          </p:cNvSpPr>
          <p:nvPr>
            <p:ph type="ctrTitle"/>
          </p:nvPr>
        </p:nvSpPr>
        <p:spPr>
          <a:xfrm>
            <a:off x="226725" y="186196"/>
            <a:ext cx="7772400" cy="1470025"/>
          </a:xfrm>
        </p:spPr>
        <p:txBody>
          <a:bodyPr>
            <a:noAutofit/>
          </a:bodyPr>
          <a:lstStyle/>
          <a:p>
            <a:r>
              <a:rPr lang="en-US" sz="3200" b="1" dirty="0"/>
              <a:t>Dana Stimulus </a:t>
            </a:r>
            <a:r>
              <a:rPr lang="en-US" sz="3200" b="1" dirty="0" err="1"/>
              <a:t>Penanggulangan</a:t>
            </a:r>
            <a:r>
              <a:rPr lang="en-US" sz="3200" b="1" dirty="0"/>
              <a:t> Covid-19: </a:t>
            </a:r>
            <a:br>
              <a:rPr lang="en-US" sz="2800" b="1" dirty="0"/>
            </a:br>
            <a:r>
              <a:rPr lang="en-US" sz="2400" b="1" dirty="0" err="1"/>
              <a:t>Isu</a:t>
            </a:r>
            <a:r>
              <a:rPr lang="en-US" sz="2400" b="1" dirty="0"/>
              <a:t> </a:t>
            </a:r>
            <a:r>
              <a:rPr lang="en-US" sz="2400" b="1" dirty="0" err="1"/>
              <a:t>Prioritas</a:t>
            </a:r>
            <a:r>
              <a:rPr lang="en-US" sz="2400" b="1" dirty="0"/>
              <a:t> dan </a:t>
            </a:r>
            <a:r>
              <a:rPr lang="en-US" sz="2400" b="1" dirty="0" err="1"/>
              <a:t>Akuntabilitas</a:t>
            </a:r>
            <a:r>
              <a:rPr lang="en-US" sz="2400" b="1" dirty="0"/>
              <a:t> APBN dan APBD</a:t>
            </a:r>
          </a:p>
        </p:txBody>
      </p:sp>
      <p:pic>
        <p:nvPicPr>
          <p:cNvPr id="8" name="Picture 7">
            <a:extLst>
              <a:ext uri="{FF2B5EF4-FFF2-40B4-BE49-F238E27FC236}">
                <a16:creationId xmlns:a16="http://schemas.microsoft.com/office/drawing/2014/main" id="{03111ABC-F700-0C4E-A663-9600776A6BC1}"/>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453712" y="1791303"/>
            <a:ext cx="1844102" cy="1833997"/>
          </a:xfrm>
          <a:prstGeom prst="rect">
            <a:avLst/>
          </a:prstGeom>
        </p:spPr>
      </p:pic>
      <p:pic>
        <p:nvPicPr>
          <p:cNvPr id="3" name="Picture 2">
            <a:extLst>
              <a:ext uri="{FF2B5EF4-FFF2-40B4-BE49-F238E27FC236}">
                <a16:creationId xmlns:a16="http://schemas.microsoft.com/office/drawing/2014/main" id="{52E12F39-CC26-6340-955E-DA20632F0F9C}"/>
              </a:ext>
            </a:extLst>
          </p:cNvPr>
          <p:cNvPicPr>
            <a:picLocks noChangeAspect="1"/>
          </p:cNvPicPr>
          <p:nvPr/>
        </p:nvPicPr>
        <p:blipFill>
          <a:blip r:embed="rId3"/>
          <a:stretch>
            <a:fillRect/>
          </a:stretch>
        </p:blipFill>
        <p:spPr>
          <a:xfrm>
            <a:off x="1579275" y="1686228"/>
            <a:ext cx="3477276" cy="2044149"/>
          </a:xfrm>
          <a:prstGeom prst="rect">
            <a:avLst/>
          </a:prstGeom>
        </p:spPr>
      </p:pic>
    </p:spTree>
    <p:extLst>
      <p:ext uri="{BB962C8B-B14F-4D97-AF65-F5344CB8AC3E}">
        <p14:creationId xmlns:p14="http://schemas.microsoft.com/office/powerpoint/2010/main" val="36465647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E8F50-3F4E-5049-B371-81C535DE3AC1}"/>
              </a:ext>
            </a:extLst>
          </p:cNvPr>
          <p:cNvSpPr>
            <a:spLocks noGrp="1"/>
          </p:cNvSpPr>
          <p:nvPr>
            <p:ph type="title"/>
          </p:nvPr>
        </p:nvSpPr>
        <p:spPr>
          <a:xfrm>
            <a:off x="457200" y="274639"/>
            <a:ext cx="7924800" cy="1143000"/>
          </a:xfrm>
        </p:spPr>
        <p:txBody>
          <a:bodyPr>
            <a:normAutofit fontScale="90000"/>
          </a:bodyPr>
          <a:lstStyle/>
          <a:p>
            <a:r>
              <a:rPr lang="en-US" dirty="0" err="1"/>
              <a:t>Kebijakan</a:t>
            </a:r>
            <a:r>
              <a:rPr lang="en-US" dirty="0"/>
              <a:t> </a:t>
            </a:r>
            <a:r>
              <a:rPr lang="en-US" dirty="0" err="1"/>
              <a:t>Strategis</a:t>
            </a:r>
            <a:r>
              <a:rPr lang="en-US" dirty="0"/>
              <a:t> </a:t>
            </a:r>
            <a:r>
              <a:rPr lang="en-US" dirty="0" err="1"/>
              <a:t>Perpu</a:t>
            </a:r>
            <a:r>
              <a:rPr lang="en-US" dirty="0"/>
              <a:t> No.1/2020</a:t>
            </a:r>
          </a:p>
        </p:txBody>
      </p:sp>
      <p:pic>
        <p:nvPicPr>
          <p:cNvPr id="4" name="Picture 3">
            <a:extLst>
              <a:ext uri="{FF2B5EF4-FFF2-40B4-BE49-F238E27FC236}">
                <a16:creationId xmlns:a16="http://schemas.microsoft.com/office/drawing/2014/main" id="{BB1B297C-0CED-BA49-AC0A-A76362B1E77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82561" y="1417640"/>
            <a:ext cx="8518526" cy="4754560"/>
          </a:xfrm>
          <a:prstGeom prst="rect">
            <a:avLst/>
          </a:prstGeom>
        </p:spPr>
      </p:pic>
    </p:spTree>
    <p:extLst>
      <p:ext uri="{BB962C8B-B14F-4D97-AF65-F5344CB8AC3E}">
        <p14:creationId xmlns:p14="http://schemas.microsoft.com/office/powerpoint/2010/main" val="3479670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8C7F1-6BAD-C64B-B931-AC4DE16EDB64}"/>
              </a:ext>
            </a:extLst>
          </p:cNvPr>
          <p:cNvSpPr>
            <a:spLocks noGrp="1"/>
          </p:cNvSpPr>
          <p:nvPr>
            <p:ph type="title"/>
          </p:nvPr>
        </p:nvSpPr>
        <p:spPr/>
        <p:txBody>
          <a:bodyPr/>
          <a:lstStyle/>
          <a:p>
            <a:r>
              <a:rPr lang="en-US" dirty="0"/>
              <a:t>Stimulus APBN 2020</a:t>
            </a:r>
          </a:p>
        </p:txBody>
      </p:sp>
      <p:pic>
        <p:nvPicPr>
          <p:cNvPr id="4" name="Picture 3">
            <a:extLst>
              <a:ext uri="{FF2B5EF4-FFF2-40B4-BE49-F238E27FC236}">
                <a16:creationId xmlns:a16="http://schemas.microsoft.com/office/drawing/2014/main" id="{4F5A486F-8D66-AB46-B7AF-98A84B65A26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1417640"/>
            <a:ext cx="9144000" cy="5047946"/>
          </a:xfrm>
          <a:prstGeom prst="rect">
            <a:avLst/>
          </a:prstGeom>
        </p:spPr>
      </p:pic>
    </p:spTree>
    <p:extLst>
      <p:ext uri="{BB962C8B-B14F-4D97-AF65-F5344CB8AC3E}">
        <p14:creationId xmlns:p14="http://schemas.microsoft.com/office/powerpoint/2010/main" val="1081851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74DFB-D4BF-C747-A494-62F7CC0A233E}"/>
              </a:ext>
            </a:extLst>
          </p:cNvPr>
          <p:cNvSpPr>
            <a:spLocks noGrp="1"/>
          </p:cNvSpPr>
          <p:nvPr>
            <p:ph type="title"/>
          </p:nvPr>
        </p:nvSpPr>
        <p:spPr>
          <a:xfrm>
            <a:off x="304799" y="609600"/>
            <a:ext cx="3837375" cy="5181600"/>
          </a:xfrm>
        </p:spPr>
        <p:txBody>
          <a:bodyPr>
            <a:normAutofit/>
          </a:bodyPr>
          <a:lstStyle/>
          <a:p>
            <a:pPr algn="l"/>
            <a:r>
              <a:rPr lang="en-US" sz="2800" b="1" dirty="0" err="1"/>
              <a:t>Perppu</a:t>
            </a:r>
            <a:r>
              <a:rPr lang="en-US" sz="2800" b="1" dirty="0"/>
              <a:t> No.1/2020:</a:t>
            </a:r>
            <a:br>
              <a:rPr lang="en-US" sz="2800" b="1" dirty="0"/>
            </a:br>
            <a:r>
              <a:rPr lang="en-US" sz="2800" b="1" dirty="0" err="1"/>
              <a:t>Alokasi</a:t>
            </a:r>
            <a:r>
              <a:rPr lang="en-US" sz="2800" b="1" dirty="0"/>
              <a:t> </a:t>
            </a:r>
            <a:r>
              <a:rPr lang="en-US" sz="2800" b="1" dirty="0" err="1"/>
              <a:t>belanja</a:t>
            </a:r>
            <a:r>
              <a:rPr lang="en-US" sz="2800" b="1" dirty="0"/>
              <a:t> </a:t>
            </a:r>
            <a:r>
              <a:rPr lang="en-US" sz="2800" b="1" dirty="0" err="1"/>
              <a:t>tambahan</a:t>
            </a:r>
            <a:r>
              <a:rPr lang="en-US" sz="2800" b="1" dirty="0"/>
              <a:t> APBN 2020: </a:t>
            </a:r>
            <a:br>
              <a:rPr lang="en-US" sz="2800" b="1" dirty="0"/>
            </a:br>
            <a:r>
              <a:rPr lang="en-US" sz="2800" b="1" dirty="0" err="1"/>
              <a:t>Rp</a:t>
            </a:r>
            <a:r>
              <a:rPr lang="en-US" sz="2800" b="1" dirty="0"/>
              <a:t> 405,1 </a:t>
            </a:r>
            <a:r>
              <a:rPr lang="en-US" sz="2800" b="1" dirty="0" err="1"/>
              <a:t>triliun</a:t>
            </a:r>
            <a:r>
              <a:rPr lang="en-US" sz="2800" b="1" dirty="0"/>
              <a:t>. </a:t>
            </a:r>
            <a:br>
              <a:rPr lang="en-US" sz="2800" b="1" dirty="0"/>
            </a:br>
            <a:r>
              <a:rPr lang="en-US" sz="2800" b="1" dirty="0"/>
              <a:t>(5,07% </a:t>
            </a:r>
            <a:r>
              <a:rPr lang="en-US" sz="2800" b="1" dirty="0" err="1"/>
              <a:t>dari</a:t>
            </a:r>
            <a:r>
              <a:rPr lang="en-US" sz="2800" b="1" dirty="0"/>
              <a:t> PDB)</a:t>
            </a:r>
            <a:br>
              <a:rPr lang="en-US" sz="2800" b="1" dirty="0"/>
            </a:br>
            <a:br>
              <a:rPr lang="en-US" sz="2800" dirty="0"/>
            </a:br>
            <a:r>
              <a:rPr lang="en-US" sz="2000" dirty="0" err="1"/>
              <a:t>Terdiri</a:t>
            </a:r>
            <a:r>
              <a:rPr lang="en-US" sz="2000" dirty="0"/>
              <a:t> </a:t>
            </a:r>
            <a:r>
              <a:rPr lang="en-US" sz="2000" dirty="0" err="1"/>
              <a:t>dari</a:t>
            </a:r>
            <a:r>
              <a:rPr lang="en-US" sz="2000" dirty="0"/>
              <a:t>:</a:t>
            </a:r>
            <a:br>
              <a:rPr lang="en-US" sz="2000" dirty="0"/>
            </a:br>
            <a:br>
              <a:rPr lang="en-US" sz="2000" dirty="0"/>
            </a:br>
            <a:r>
              <a:rPr lang="en-US" sz="2000" dirty="0" err="1"/>
              <a:t>Rp</a:t>
            </a:r>
            <a:r>
              <a:rPr lang="en-US" sz="2000" dirty="0"/>
              <a:t> 150 T : </a:t>
            </a:r>
            <a:r>
              <a:rPr lang="en-US" sz="2000" dirty="0" err="1"/>
              <a:t>pemulihan</a:t>
            </a:r>
            <a:r>
              <a:rPr lang="en-US" sz="2000" dirty="0"/>
              <a:t> </a:t>
            </a:r>
            <a:r>
              <a:rPr lang="en-US" sz="2000" dirty="0" err="1"/>
              <a:t>ekonomi</a:t>
            </a:r>
            <a:br>
              <a:rPr lang="en-US" sz="2000" dirty="0"/>
            </a:br>
            <a:r>
              <a:rPr lang="en-US" sz="2000" dirty="0" err="1"/>
              <a:t>Rp</a:t>
            </a:r>
            <a:r>
              <a:rPr lang="en-US" sz="2000" dirty="0"/>
              <a:t> 110 T : </a:t>
            </a:r>
            <a:r>
              <a:rPr lang="en-US" sz="2000" dirty="0" err="1"/>
              <a:t>jaring</a:t>
            </a:r>
            <a:r>
              <a:rPr lang="en-US" sz="2000" dirty="0"/>
              <a:t> </a:t>
            </a:r>
            <a:r>
              <a:rPr lang="en-US" sz="2000" dirty="0" err="1"/>
              <a:t>pengaman</a:t>
            </a:r>
            <a:r>
              <a:rPr lang="en-US" sz="2000" dirty="0"/>
              <a:t> </a:t>
            </a:r>
            <a:r>
              <a:rPr lang="en-US" sz="2000" dirty="0" err="1"/>
              <a:t>sosial</a:t>
            </a:r>
            <a:br>
              <a:rPr lang="en-US" sz="2000" dirty="0"/>
            </a:br>
            <a:r>
              <a:rPr lang="en-US" sz="2000" dirty="0" err="1"/>
              <a:t>Rp</a:t>
            </a:r>
            <a:r>
              <a:rPr lang="en-US" sz="2000" dirty="0"/>
              <a:t> 75 T   : </a:t>
            </a:r>
            <a:r>
              <a:rPr lang="en-US" sz="2000" dirty="0" err="1"/>
              <a:t>kesehatan</a:t>
            </a:r>
            <a:br>
              <a:rPr lang="en-US" sz="2000" dirty="0"/>
            </a:br>
            <a:r>
              <a:rPr lang="en-US" sz="2000" dirty="0" err="1"/>
              <a:t>Rp</a:t>
            </a:r>
            <a:r>
              <a:rPr lang="en-US" sz="2000" dirty="0"/>
              <a:t> 70,1 T: </a:t>
            </a:r>
            <a:r>
              <a:rPr lang="en-US" sz="2000" dirty="0" err="1"/>
              <a:t>dukungan</a:t>
            </a:r>
            <a:r>
              <a:rPr lang="en-US" sz="2000" dirty="0"/>
              <a:t> </a:t>
            </a:r>
            <a:r>
              <a:rPr lang="en-US" sz="2000" dirty="0" err="1"/>
              <a:t>industi</a:t>
            </a:r>
            <a:r>
              <a:rPr lang="en-US" sz="2000" dirty="0"/>
              <a:t>. </a:t>
            </a:r>
          </a:p>
        </p:txBody>
      </p:sp>
      <p:graphicFrame>
        <p:nvGraphicFramePr>
          <p:cNvPr id="3" name="Table 2">
            <a:extLst>
              <a:ext uri="{FF2B5EF4-FFF2-40B4-BE49-F238E27FC236}">
                <a16:creationId xmlns:a16="http://schemas.microsoft.com/office/drawing/2014/main" id="{3ADFDA58-68E3-DD4F-B8E0-BB1FAA544B9E}"/>
              </a:ext>
            </a:extLst>
          </p:cNvPr>
          <p:cNvGraphicFramePr>
            <a:graphicFrameLocks noGrp="1"/>
          </p:cNvGraphicFramePr>
          <p:nvPr>
            <p:extLst>
              <p:ext uri="{D42A27DB-BD31-4B8C-83A1-F6EECF244321}">
                <p14:modId xmlns:p14="http://schemas.microsoft.com/office/powerpoint/2010/main" val="1697299718"/>
              </p:ext>
            </p:extLst>
          </p:nvPr>
        </p:nvGraphicFramePr>
        <p:xfrm>
          <a:off x="4142173" y="228600"/>
          <a:ext cx="4858952" cy="6164237"/>
        </p:xfrm>
        <a:graphic>
          <a:graphicData uri="http://schemas.openxmlformats.org/drawingml/2006/table">
            <a:tbl>
              <a:tblPr firstRow="1" firstCol="1" bandRow="1">
                <a:tableStyleId>{5C22544A-7EE6-4342-B048-85BDC9FD1C3A}</a:tableStyleId>
              </a:tblPr>
              <a:tblGrid>
                <a:gridCol w="424786">
                  <a:extLst>
                    <a:ext uri="{9D8B030D-6E8A-4147-A177-3AD203B41FA5}">
                      <a16:colId xmlns:a16="http://schemas.microsoft.com/office/drawing/2014/main" val="2201685512"/>
                    </a:ext>
                  </a:extLst>
                </a:gridCol>
                <a:gridCol w="2746202">
                  <a:extLst>
                    <a:ext uri="{9D8B030D-6E8A-4147-A177-3AD203B41FA5}">
                      <a16:colId xmlns:a16="http://schemas.microsoft.com/office/drawing/2014/main" val="2166485545"/>
                    </a:ext>
                  </a:extLst>
                </a:gridCol>
                <a:gridCol w="1687964">
                  <a:extLst>
                    <a:ext uri="{9D8B030D-6E8A-4147-A177-3AD203B41FA5}">
                      <a16:colId xmlns:a16="http://schemas.microsoft.com/office/drawing/2014/main" val="877145363"/>
                    </a:ext>
                  </a:extLst>
                </a:gridCol>
              </a:tblGrid>
              <a:tr h="522977">
                <a:tc>
                  <a:txBody>
                    <a:bodyPr/>
                    <a:lstStyle/>
                    <a:p>
                      <a:pPr algn="just" fontAlgn="base">
                        <a:spcAft>
                          <a:spcPts val="0"/>
                        </a:spcAft>
                      </a:pPr>
                      <a:r>
                        <a:rPr lang="en-US" sz="1300" dirty="0">
                          <a:effectLst/>
                        </a:rPr>
                        <a:t>No.</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err="1">
                          <a:effectLst/>
                        </a:rPr>
                        <a:t>Komponen</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Alokasi Anggaran </a:t>
                      </a:r>
                      <a:endParaRPr lang="en-ID" sz="1300">
                        <a:effectLst/>
                      </a:endParaRPr>
                    </a:p>
                    <a:p>
                      <a:pPr algn="ctr" fontAlgn="base">
                        <a:spcAft>
                          <a:spcPts val="0"/>
                        </a:spcAft>
                      </a:pPr>
                      <a:r>
                        <a:rPr lang="en-US" sz="1300">
                          <a:effectLst/>
                        </a:rPr>
                        <a:t>(Rp triliun)</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29342232"/>
                  </a:ext>
                </a:extLst>
              </a:tr>
              <a:tr h="261488">
                <a:tc>
                  <a:txBody>
                    <a:bodyPr/>
                    <a:lstStyle/>
                    <a:p>
                      <a:pPr algn="just" fontAlgn="base">
                        <a:spcAft>
                          <a:spcPts val="0"/>
                        </a:spcAft>
                      </a:pPr>
                      <a:r>
                        <a:rPr lang="en-US" sz="1300">
                          <a:effectLst/>
                        </a:rPr>
                        <a:t> </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err="1">
                          <a:effectLst/>
                        </a:rPr>
                        <a:t>Jaring</a:t>
                      </a:r>
                      <a:r>
                        <a:rPr lang="en-US" sz="1300" dirty="0">
                          <a:effectLst/>
                        </a:rPr>
                        <a:t> </a:t>
                      </a:r>
                      <a:r>
                        <a:rPr lang="en-US" sz="1300" dirty="0" err="1">
                          <a:effectLst/>
                        </a:rPr>
                        <a:t>Pengaman</a:t>
                      </a:r>
                      <a:r>
                        <a:rPr lang="en-US" sz="1300" dirty="0">
                          <a:effectLst/>
                        </a:rPr>
                        <a:t> </a:t>
                      </a:r>
                      <a:r>
                        <a:rPr lang="en-US" sz="1300" dirty="0" err="1">
                          <a:effectLst/>
                        </a:rPr>
                        <a:t>Sosial</a:t>
                      </a:r>
                      <a:r>
                        <a:rPr lang="en-US" sz="1300" dirty="0">
                          <a:effectLst/>
                        </a:rPr>
                        <a:t> </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 </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52109470"/>
                  </a:ext>
                </a:extLst>
              </a:tr>
              <a:tr h="261488">
                <a:tc>
                  <a:txBody>
                    <a:bodyPr/>
                    <a:lstStyle/>
                    <a:p>
                      <a:pPr algn="just" fontAlgn="base">
                        <a:spcAft>
                          <a:spcPts val="0"/>
                        </a:spcAft>
                      </a:pPr>
                      <a:r>
                        <a:rPr lang="en-US" sz="1300">
                          <a:effectLst/>
                        </a:rPr>
                        <a:t>1</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a:effectLst/>
                        </a:rPr>
                        <a:t>Program </a:t>
                      </a:r>
                      <a:r>
                        <a:rPr lang="en-US" sz="1300" dirty="0" err="1">
                          <a:effectLst/>
                        </a:rPr>
                        <a:t>Keluarga</a:t>
                      </a:r>
                      <a:r>
                        <a:rPr lang="en-US" sz="1300" dirty="0">
                          <a:effectLst/>
                        </a:rPr>
                        <a:t> </a:t>
                      </a:r>
                      <a:r>
                        <a:rPr lang="en-US" sz="1300" dirty="0" err="1">
                          <a:effectLst/>
                        </a:rPr>
                        <a:t>Harapan</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8,3</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27297219"/>
                  </a:ext>
                </a:extLst>
              </a:tr>
              <a:tr h="261488">
                <a:tc>
                  <a:txBody>
                    <a:bodyPr/>
                    <a:lstStyle/>
                    <a:p>
                      <a:pPr algn="just" fontAlgn="base">
                        <a:spcAft>
                          <a:spcPts val="0"/>
                        </a:spcAft>
                      </a:pPr>
                      <a:r>
                        <a:rPr lang="en-US" sz="1300">
                          <a:effectLst/>
                        </a:rPr>
                        <a:t>2</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err="1">
                          <a:effectLst/>
                        </a:rPr>
                        <a:t>Kartu</a:t>
                      </a:r>
                      <a:r>
                        <a:rPr lang="en-US" sz="1300" dirty="0">
                          <a:effectLst/>
                        </a:rPr>
                        <a:t> </a:t>
                      </a:r>
                      <a:r>
                        <a:rPr lang="en-US" sz="1300" dirty="0" err="1">
                          <a:effectLst/>
                        </a:rPr>
                        <a:t>Sembako</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10,9</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62464949"/>
                  </a:ext>
                </a:extLst>
              </a:tr>
              <a:tr h="261488">
                <a:tc>
                  <a:txBody>
                    <a:bodyPr/>
                    <a:lstStyle/>
                    <a:p>
                      <a:pPr algn="just" fontAlgn="base">
                        <a:spcAft>
                          <a:spcPts val="0"/>
                        </a:spcAft>
                      </a:pPr>
                      <a:r>
                        <a:rPr lang="en-US" sz="1300">
                          <a:effectLst/>
                        </a:rPr>
                        <a:t>3</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err="1">
                          <a:effectLst/>
                        </a:rPr>
                        <a:t>Kartu</a:t>
                      </a:r>
                      <a:r>
                        <a:rPr lang="en-US" sz="1300" dirty="0">
                          <a:effectLst/>
                        </a:rPr>
                        <a:t> </a:t>
                      </a:r>
                      <a:r>
                        <a:rPr lang="en-US" sz="1300" dirty="0" err="1">
                          <a:effectLst/>
                        </a:rPr>
                        <a:t>Pra-Kerja</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10</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050240598"/>
                  </a:ext>
                </a:extLst>
              </a:tr>
              <a:tr h="261488">
                <a:tc>
                  <a:txBody>
                    <a:bodyPr/>
                    <a:lstStyle/>
                    <a:p>
                      <a:pPr algn="just" fontAlgn="base">
                        <a:spcAft>
                          <a:spcPts val="0"/>
                        </a:spcAft>
                      </a:pPr>
                      <a:r>
                        <a:rPr lang="en-US" sz="1300">
                          <a:effectLst/>
                        </a:rPr>
                        <a:t>4</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err="1">
                          <a:effectLst/>
                        </a:rPr>
                        <a:t>Diskon</a:t>
                      </a:r>
                      <a:r>
                        <a:rPr lang="en-US" sz="1300" dirty="0">
                          <a:effectLst/>
                        </a:rPr>
                        <a:t> </a:t>
                      </a:r>
                      <a:r>
                        <a:rPr lang="en-US" sz="1300" dirty="0" err="1">
                          <a:effectLst/>
                        </a:rPr>
                        <a:t>tarif</a:t>
                      </a:r>
                      <a:r>
                        <a:rPr lang="en-US" sz="1300" dirty="0">
                          <a:effectLst/>
                        </a:rPr>
                        <a:t> </a:t>
                      </a:r>
                      <a:r>
                        <a:rPr lang="en-US" sz="1300" dirty="0" err="1">
                          <a:effectLst/>
                        </a:rPr>
                        <a:t>listrik</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3,5</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31331589"/>
                  </a:ext>
                </a:extLst>
              </a:tr>
              <a:tr h="261488">
                <a:tc>
                  <a:txBody>
                    <a:bodyPr/>
                    <a:lstStyle/>
                    <a:p>
                      <a:pPr algn="just" fontAlgn="base">
                        <a:spcAft>
                          <a:spcPts val="0"/>
                        </a:spcAft>
                      </a:pPr>
                      <a:r>
                        <a:rPr lang="en-US" sz="1300">
                          <a:effectLst/>
                        </a:rPr>
                        <a:t>5</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err="1">
                          <a:effectLst/>
                        </a:rPr>
                        <a:t>Insentif</a:t>
                      </a:r>
                      <a:r>
                        <a:rPr lang="en-US" sz="1300" dirty="0">
                          <a:effectLst/>
                        </a:rPr>
                        <a:t> </a:t>
                      </a:r>
                      <a:r>
                        <a:rPr lang="en-US" sz="1300" dirty="0" err="1">
                          <a:effectLst/>
                        </a:rPr>
                        <a:t>perumahan</a:t>
                      </a:r>
                      <a:r>
                        <a:rPr lang="en-US" sz="1300" dirty="0">
                          <a:effectLst/>
                        </a:rPr>
                        <a:t> </a:t>
                      </a:r>
                      <a:r>
                        <a:rPr lang="en-US" sz="1300" dirty="0" err="1">
                          <a:effectLst/>
                        </a:rPr>
                        <a:t>bagi</a:t>
                      </a:r>
                      <a:r>
                        <a:rPr lang="en-US" sz="1300" dirty="0">
                          <a:effectLst/>
                        </a:rPr>
                        <a:t> MBR</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1,5</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07876806"/>
                  </a:ext>
                </a:extLst>
              </a:tr>
              <a:tr h="261488">
                <a:tc>
                  <a:txBody>
                    <a:bodyPr/>
                    <a:lstStyle/>
                    <a:p>
                      <a:pPr algn="just" fontAlgn="base">
                        <a:spcAft>
                          <a:spcPts val="0"/>
                        </a:spcAft>
                      </a:pPr>
                      <a:r>
                        <a:rPr lang="en-US" sz="1300">
                          <a:effectLst/>
                        </a:rPr>
                        <a:t>6</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err="1">
                          <a:effectLst/>
                        </a:rPr>
                        <a:t>Jaring</a:t>
                      </a:r>
                      <a:r>
                        <a:rPr lang="en-US" sz="1300" dirty="0">
                          <a:effectLst/>
                        </a:rPr>
                        <a:t> </a:t>
                      </a:r>
                      <a:r>
                        <a:rPr lang="en-US" sz="1300" dirty="0" err="1">
                          <a:effectLst/>
                        </a:rPr>
                        <a:t>Pengaman</a:t>
                      </a:r>
                      <a:r>
                        <a:rPr lang="en-US" sz="1300" dirty="0">
                          <a:effectLst/>
                        </a:rPr>
                        <a:t> </a:t>
                      </a:r>
                      <a:r>
                        <a:rPr lang="en-US" sz="1300" dirty="0" err="1">
                          <a:effectLst/>
                        </a:rPr>
                        <a:t>Sosial</a:t>
                      </a:r>
                      <a:r>
                        <a:rPr lang="en-US" sz="1300" dirty="0">
                          <a:effectLst/>
                        </a:rPr>
                        <a:t> lain</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30,8</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25786100"/>
                  </a:ext>
                </a:extLst>
              </a:tr>
              <a:tr h="261488">
                <a:tc>
                  <a:txBody>
                    <a:bodyPr/>
                    <a:lstStyle/>
                    <a:p>
                      <a:pPr algn="just" fontAlgn="base">
                        <a:spcAft>
                          <a:spcPts val="0"/>
                        </a:spcAft>
                      </a:pPr>
                      <a:r>
                        <a:rPr lang="en-US" sz="1300">
                          <a:effectLst/>
                        </a:rPr>
                        <a:t>7</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err="1">
                          <a:effectLst/>
                        </a:rPr>
                        <a:t>Kebutuhan</a:t>
                      </a:r>
                      <a:r>
                        <a:rPr lang="en-US" sz="1300" dirty="0">
                          <a:effectLst/>
                        </a:rPr>
                        <a:t> </a:t>
                      </a:r>
                      <a:r>
                        <a:rPr lang="en-US" sz="1300" dirty="0" err="1">
                          <a:effectLst/>
                        </a:rPr>
                        <a:t>pokok</a:t>
                      </a:r>
                      <a:r>
                        <a:rPr lang="en-US" sz="1300" dirty="0">
                          <a:effectLst/>
                        </a:rPr>
                        <a:t> dan </a:t>
                      </a:r>
                      <a:r>
                        <a:rPr lang="en-US" sz="1300" dirty="0" err="1">
                          <a:effectLst/>
                        </a:rPr>
                        <a:t>operasi</a:t>
                      </a:r>
                      <a:r>
                        <a:rPr lang="en-US" sz="1300" dirty="0">
                          <a:effectLst/>
                        </a:rPr>
                        <a:t> pasar</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25</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889624673"/>
                  </a:ext>
                </a:extLst>
              </a:tr>
              <a:tr h="261488">
                <a:tc>
                  <a:txBody>
                    <a:bodyPr/>
                    <a:lstStyle/>
                    <a:p>
                      <a:pPr algn="just" fontAlgn="base">
                        <a:spcAft>
                          <a:spcPts val="0"/>
                        </a:spcAft>
                      </a:pPr>
                      <a:r>
                        <a:rPr lang="en-US" sz="1300">
                          <a:effectLst/>
                        </a:rPr>
                        <a:t>8</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Penyesuaian anggaran pendidikan</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20</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3124379"/>
                  </a:ext>
                </a:extLst>
              </a:tr>
              <a:tr h="261488">
                <a:tc>
                  <a:txBody>
                    <a:bodyPr/>
                    <a:lstStyle/>
                    <a:p>
                      <a:pPr algn="just" fontAlgn="base">
                        <a:spcAft>
                          <a:spcPts val="0"/>
                        </a:spcAft>
                      </a:pPr>
                      <a:r>
                        <a:rPr lang="en-US" sz="1300">
                          <a:effectLst/>
                        </a:rPr>
                        <a:t> </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a:effectLst/>
                        </a:rPr>
                        <a:t> </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 </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81410312"/>
                  </a:ext>
                </a:extLst>
              </a:tr>
              <a:tr h="261488">
                <a:tc>
                  <a:txBody>
                    <a:bodyPr/>
                    <a:lstStyle/>
                    <a:p>
                      <a:pPr algn="just" fontAlgn="base">
                        <a:spcAft>
                          <a:spcPts val="0"/>
                        </a:spcAft>
                      </a:pPr>
                      <a:r>
                        <a:rPr lang="en-US" sz="1300">
                          <a:effectLst/>
                        </a:rPr>
                        <a:t> </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err="1">
                          <a:effectLst/>
                        </a:rPr>
                        <a:t>Belanja</a:t>
                      </a:r>
                      <a:r>
                        <a:rPr lang="en-US" sz="1300" dirty="0">
                          <a:effectLst/>
                        </a:rPr>
                        <a:t> </a:t>
                      </a:r>
                      <a:r>
                        <a:rPr lang="en-US" sz="1300" dirty="0" err="1">
                          <a:effectLst/>
                        </a:rPr>
                        <a:t>Kesehatan</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 </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884243195"/>
                  </a:ext>
                </a:extLst>
              </a:tr>
              <a:tr h="261488">
                <a:tc>
                  <a:txBody>
                    <a:bodyPr/>
                    <a:lstStyle/>
                    <a:p>
                      <a:pPr algn="just" fontAlgn="base">
                        <a:spcAft>
                          <a:spcPts val="0"/>
                        </a:spcAft>
                      </a:pPr>
                      <a:r>
                        <a:rPr lang="en-US" sz="1300">
                          <a:effectLst/>
                        </a:rPr>
                        <a:t>9</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dirty="0" err="1">
                          <a:effectLst/>
                        </a:rPr>
                        <a:t>Subsidi</a:t>
                      </a:r>
                      <a:r>
                        <a:rPr lang="en-US" sz="1300" dirty="0">
                          <a:effectLst/>
                        </a:rPr>
                        <a:t> </a:t>
                      </a:r>
                      <a:r>
                        <a:rPr lang="en-US" sz="1300" dirty="0" err="1">
                          <a:effectLst/>
                        </a:rPr>
                        <a:t>iuran</a:t>
                      </a:r>
                      <a:r>
                        <a:rPr lang="en-US" sz="1300" dirty="0">
                          <a:effectLst/>
                        </a:rPr>
                        <a:t> BPJS </a:t>
                      </a:r>
                      <a:r>
                        <a:rPr lang="en-US" sz="1300" dirty="0" err="1">
                          <a:effectLst/>
                        </a:rPr>
                        <a:t>Kesehatan</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a:effectLst/>
                        </a:rPr>
                        <a:t>3</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688083081"/>
                  </a:ext>
                </a:extLst>
              </a:tr>
              <a:tr h="261488">
                <a:tc>
                  <a:txBody>
                    <a:bodyPr/>
                    <a:lstStyle/>
                    <a:p>
                      <a:pPr algn="just" fontAlgn="base">
                        <a:spcAft>
                          <a:spcPts val="0"/>
                        </a:spcAft>
                      </a:pPr>
                      <a:r>
                        <a:rPr lang="en-US" sz="1300">
                          <a:effectLst/>
                        </a:rPr>
                        <a:t>10</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Insentif tenaga medis pusat</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a:effectLst/>
                        </a:rPr>
                        <a:t>1,3</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35334909"/>
                  </a:ext>
                </a:extLst>
              </a:tr>
              <a:tr h="261488">
                <a:tc>
                  <a:txBody>
                    <a:bodyPr/>
                    <a:lstStyle/>
                    <a:p>
                      <a:pPr algn="just" fontAlgn="base">
                        <a:spcAft>
                          <a:spcPts val="0"/>
                        </a:spcAft>
                      </a:pPr>
                      <a:r>
                        <a:rPr lang="en-US" sz="1300">
                          <a:effectLst/>
                        </a:rPr>
                        <a:t>11</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Insentif tenaga medis daerah</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a:effectLst/>
                        </a:rPr>
                        <a:t>4,6</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44256147"/>
                  </a:ext>
                </a:extLst>
              </a:tr>
              <a:tr h="411500">
                <a:tc>
                  <a:txBody>
                    <a:bodyPr/>
                    <a:lstStyle/>
                    <a:p>
                      <a:pPr algn="just" fontAlgn="base">
                        <a:spcAft>
                          <a:spcPts val="0"/>
                        </a:spcAft>
                      </a:pPr>
                      <a:r>
                        <a:rPr lang="en-US" sz="1300">
                          <a:effectLst/>
                        </a:rPr>
                        <a:t>12</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Santunan kematian tenaga kesehatan</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a:effectLst/>
                        </a:rPr>
                        <a:t>0,3</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005690390"/>
                  </a:ext>
                </a:extLst>
              </a:tr>
              <a:tr h="261488">
                <a:tc>
                  <a:txBody>
                    <a:bodyPr/>
                    <a:lstStyle/>
                    <a:p>
                      <a:pPr algn="just" fontAlgn="base">
                        <a:spcAft>
                          <a:spcPts val="0"/>
                        </a:spcAft>
                      </a:pPr>
                      <a:r>
                        <a:rPr lang="en-US" sz="1300">
                          <a:effectLst/>
                        </a:rPr>
                        <a:t>13</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Penanangan kesehatan</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a:effectLst/>
                        </a:rPr>
                        <a:t>65,8</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592372986"/>
                  </a:ext>
                </a:extLst>
              </a:tr>
              <a:tr h="261488">
                <a:tc>
                  <a:txBody>
                    <a:bodyPr/>
                    <a:lstStyle/>
                    <a:p>
                      <a:pPr algn="just" fontAlgn="base">
                        <a:spcAft>
                          <a:spcPts val="0"/>
                        </a:spcAft>
                      </a:pPr>
                      <a:r>
                        <a:rPr lang="en-US" sz="1300">
                          <a:effectLst/>
                        </a:rPr>
                        <a:t> </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 </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a:effectLst/>
                        </a:rPr>
                        <a:t> </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13805969"/>
                  </a:ext>
                </a:extLst>
              </a:tr>
              <a:tr h="261488">
                <a:tc>
                  <a:txBody>
                    <a:bodyPr/>
                    <a:lstStyle/>
                    <a:p>
                      <a:pPr algn="just" fontAlgn="base">
                        <a:spcAft>
                          <a:spcPts val="0"/>
                        </a:spcAft>
                      </a:pPr>
                      <a:r>
                        <a:rPr lang="en-US" sz="1300">
                          <a:effectLst/>
                        </a:rPr>
                        <a:t> </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Dukungan Industri</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a:effectLst/>
                        </a:rPr>
                        <a:t> </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28161601"/>
                  </a:ext>
                </a:extLst>
              </a:tr>
              <a:tr h="261488">
                <a:tc>
                  <a:txBody>
                    <a:bodyPr/>
                    <a:lstStyle/>
                    <a:p>
                      <a:pPr algn="just" fontAlgn="base">
                        <a:spcAft>
                          <a:spcPts val="0"/>
                        </a:spcAft>
                      </a:pPr>
                      <a:r>
                        <a:rPr lang="en-US" sz="1300">
                          <a:effectLst/>
                        </a:rPr>
                        <a:t>14</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Pajak ditanggung pemerintah</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a:effectLst/>
                        </a:rPr>
                        <a:t>52</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79896824"/>
                  </a:ext>
                </a:extLst>
              </a:tr>
              <a:tr h="261488">
                <a:tc>
                  <a:txBody>
                    <a:bodyPr/>
                    <a:lstStyle/>
                    <a:p>
                      <a:pPr algn="just" fontAlgn="base">
                        <a:spcAft>
                          <a:spcPts val="0"/>
                        </a:spcAft>
                      </a:pPr>
                      <a:r>
                        <a:rPr lang="en-US" sz="1300">
                          <a:effectLst/>
                        </a:rPr>
                        <a:t>15</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Bea masuk ditanggung pemerintah</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a:effectLst/>
                        </a:rPr>
                        <a:t>12</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63238135"/>
                  </a:ext>
                </a:extLst>
              </a:tr>
              <a:tr h="261488">
                <a:tc>
                  <a:txBody>
                    <a:bodyPr/>
                    <a:lstStyle/>
                    <a:p>
                      <a:pPr algn="just" fontAlgn="base">
                        <a:spcAft>
                          <a:spcPts val="0"/>
                        </a:spcAft>
                      </a:pPr>
                      <a:r>
                        <a:rPr lang="en-US" sz="1300">
                          <a:effectLst/>
                        </a:rPr>
                        <a:t>16</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spcAft>
                          <a:spcPts val="0"/>
                        </a:spcAft>
                      </a:pPr>
                      <a:r>
                        <a:rPr lang="en-US" sz="1300">
                          <a:effectLst/>
                        </a:rPr>
                        <a:t>Stimulus kredit usaha rakyat</a:t>
                      </a:r>
                      <a:endParaRPr lang="en-ID" sz="13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spcAft>
                          <a:spcPts val="0"/>
                        </a:spcAft>
                      </a:pPr>
                      <a:r>
                        <a:rPr lang="en-US" sz="1300" dirty="0">
                          <a:effectLst/>
                        </a:rPr>
                        <a:t>6,1</a:t>
                      </a:r>
                      <a:endParaRPr lang="en-ID" sz="13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65690708"/>
                  </a:ext>
                </a:extLst>
              </a:tr>
            </a:tbl>
          </a:graphicData>
        </a:graphic>
      </p:graphicFrame>
    </p:spTree>
    <p:extLst>
      <p:ext uri="{BB962C8B-B14F-4D97-AF65-F5344CB8AC3E}">
        <p14:creationId xmlns:p14="http://schemas.microsoft.com/office/powerpoint/2010/main" val="919899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0E08F-153C-3A44-A979-D2C3A422F66A}"/>
              </a:ext>
            </a:extLst>
          </p:cNvPr>
          <p:cNvSpPr>
            <a:spLocks noGrp="1"/>
          </p:cNvSpPr>
          <p:nvPr>
            <p:ph type="title"/>
          </p:nvPr>
        </p:nvSpPr>
        <p:spPr>
          <a:xfrm>
            <a:off x="457200" y="5562600"/>
            <a:ext cx="8229600" cy="715961"/>
          </a:xfrm>
        </p:spPr>
        <p:txBody>
          <a:bodyPr>
            <a:normAutofit fontScale="90000"/>
          </a:bodyPr>
          <a:lstStyle/>
          <a:p>
            <a:pPr algn="l"/>
            <a:r>
              <a:rPr lang="en-US" sz="2400" dirty="0" err="1"/>
              <a:t>Pertumbuhan</a:t>
            </a:r>
            <a:r>
              <a:rPr lang="en-US" sz="2400" dirty="0"/>
              <a:t> </a:t>
            </a:r>
            <a:r>
              <a:rPr lang="en-US" sz="2400" dirty="0" err="1"/>
              <a:t>negatif</a:t>
            </a:r>
            <a:r>
              <a:rPr lang="en-US" sz="2400" dirty="0"/>
              <a:t> Indonesia </a:t>
            </a:r>
            <a:r>
              <a:rPr lang="en-US" sz="2400" dirty="0" err="1"/>
              <a:t>Kuartal</a:t>
            </a:r>
            <a:r>
              <a:rPr lang="en-US" sz="2400" dirty="0"/>
              <a:t>-II:  -0,4 – 2,3 </a:t>
            </a:r>
            <a:r>
              <a:rPr lang="en-US" sz="2400" dirty="0" err="1"/>
              <a:t>persen</a:t>
            </a:r>
            <a:br>
              <a:rPr lang="en-US" sz="2400" dirty="0"/>
            </a:br>
            <a:r>
              <a:rPr lang="en-US" sz="2400" dirty="0" err="1"/>
              <a:t>Prediksi</a:t>
            </a:r>
            <a:r>
              <a:rPr lang="en-US" sz="2400" dirty="0"/>
              <a:t> </a:t>
            </a:r>
            <a:r>
              <a:rPr lang="en-US" sz="2400" dirty="0" err="1"/>
              <a:t>pertumbuhan</a:t>
            </a:r>
            <a:r>
              <a:rPr lang="en-US" sz="2400" dirty="0"/>
              <a:t> dunia </a:t>
            </a:r>
            <a:r>
              <a:rPr lang="en-US" sz="2400" dirty="0" err="1"/>
              <a:t>karena</a:t>
            </a:r>
            <a:r>
              <a:rPr lang="en-US" sz="2400" dirty="0"/>
              <a:t> </a:t>
            </a:r>
            <a:r>
              <a:rPr lang="en-US" sz="2400" dirty="0" err="1"/>
              <a:t>resesi</a:t>
            </a:r>
            <a:r>
              <a:rPr lang="en-US" sz="2400" dirty="0"/>
              <a:t> global: -6 </a:t>
            </a:r>
            <a:r>
              <a:rPr lang="en-US" sz="2400" dirty="0" err="1"/>
              <a:t>hingga</a:t>
            </a:r>
            <a:r>
              <a:rPr lang="en-US" sz="2400" dirty="0"/>
              <a:t> -3 </a:t>
            </a:r>
            <a:r>
              <a:rPr lang="en-US" sz="2400" dirty="0" err="1"/>
              <a:t>persen</a:t>
            </a:r>
            <a:r>
              <a:rPr lang="en-US" sz="2400" dirty="0"/>
              <a:t>.</a:t>
            </a:r>
          </a:p>
        </p:txBody>
      </p:sp>
      <p:pic>
        <p:nvPicPr>
          <p:cNvPr id="5" name="Picture 4">
            <a:extLst>
              <a:ext uri="{FF2B5EF4-FFF2-40B4-BE49-F238E27FC236}">
                <a16:creationId xmlns:a16="http://schemas.microsoft.com/office/drawing/2014/main" id="{8186FF68-1275-E747-A547-0A8A020E7EFD}"/>
              </a:ext>
            </a:extLst>
          </p:cNvPr>
          <p:cNvPicPr>
            <a:picLocks noChangeAspect="1"/>
          </p:cNvPicPr>
          <p:nvPr/>
        </p:nvPicPr>
        <p:blipFill>
          <a:blip r:embed="rId2"/>
          <a:stretch>
            <a:fillRect/>
          </a:stretch>
        </p:blipFill>
        <p:spPr>
          <a:xfrm>
            <a:off x="149560" y="433387"/>
            <a:ext cx="8844880" cy="4876800"/>
          </a:xfrm>
          <a:prstGeom prst="rect">
            <a:avLst/>
          </a:prstGeom>
        </p:spPr>
      </p:pic>
    </p:spTree>
    <p:extLst>
      <p:ext uri="{BB962C8B-B14F-4D97-AF65-F5344CB8AC3E}">
        <p14:creationId xmlns:p14="http://schemas.microsoft.com/office/powerpoint/2010/main" val="1930028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A0671-6092-BA42-BC1C-CB5AAC151D9F}"/>
              </a:ext>
            </a:extLst>
          </p:cNvPr>
          <p:cNvSpPr>
            <a:spLocks noGrp="1"/>
          </p:cNvSpPr>
          <p:nvPr>
            <p:ph type="title"/>
          </p:nvPr>
        </p:nvSpPr>
        <p:spPr/>
        <p:txBody>
          <a:bodyPr>
            <a:normAutofit/>
          </a:bodyPr>
          <a:lstStyle/>
          <a:p>
            <a:r>
              <a:rPr lang="en-US" sz="3200" b="1" dirty="0" err="1"/>
              <a:t>Peningkatan</a:t>
            </a:r>
            <a:r>
              <a:rPr lang="en-US" sz="3200" b="1" dirty="0"/>
              <a:t> </a:t>
            </a:r>
            <a:r>
              <a:rPr lang="en-US" sz="3200" b="1" dirty="0" err="1"/>
              <a:t>Belanja</a:t>
            </a:r>
            <a:r>
              <a:rPr lang="en-US" sz="3200" b="1" dirty="0"/>
              <a:t> </a:t>
            </a:r>
            <a:r>
              <a:rPr lang="en-US" sz="3200" b="1" dirty="0" err="1"/>
              <a:t>Untuk</a:t>
            </a:r>
            <a:r>
              <a:rPr lang="en-US" sz="3200" b="1" dirty="0"/>
              <a:t> Covid-19</a:t>
            </a:r>
            <a:br>
              <a:rPr lang="en-US" sz="3200" b="1" dirty="0"/>
            </a:br>
            <a:r>
              <a:rPr lang="en-US" sz="3200" b="1" dirty="0"/>
              <a:t>(</a:t>
            </a:r>
            <a:r>
              <a:rPr lang="en-US" sz="3200" b="1" dirty="0" err="1"/>
              <a:t>Perpres</a:t>
            </a:r>
            <a:r>
              <a:rPr lang="en-US" sz="3200" b="1" dirty="0"/>
              <a:t> No.54/2020)</a:t>
            </a:r>
          </a:p>
        </p:txBody>
      </p:sp>
      <p:sp>
        <p:nvSpPr>
          <p:cNvPr id="3" name="Content Placeholder 2">
            <a:extLst>
              <a:ext uri="{FF2B5EF4-FFF2-40B4-BE49-F238E27FC236}">
                <a16:creationId xmlns:a16="http://schemas.microsoft.com/office/drawing/2014/main" id="{33ABDC0D-DD26-5C4B-8B5E-AB45F2DF4903}"/>
              </a:ext>
            </a:extLst>
          </p:cNvPr>
          <p:cNvSpPr>
            <a:spLocks noGrp="1"/>
          </p:cNvSpPr>
          <p:nvPr>
            <p:ph idx="1"/>
          </p:nvPr>
        </p:nvSpPr>
        <p:spPr>
          <a:xfrm>
            <a:off x="228600" y="1600200"/>
            <a:ext cx="8686800" cy="4754563"/>
          </a:xfrm>
        </p:spPr>
        <p:txBody>
          <a:bodyPr>
            <a:normAutofit fontScale="92500"/>
          </a:bodyPr>
          <a:lstStyle/>
          <a:p>
            <a:pPr marL="0" indent="0">
              <a:buNone/>
            </a:pPr>
            <a:r>
              <a:rPr lang="en-US" sz="3000" dirty="0" err="1"/>
              <a:t>Defisit</a:t>
            </a:r>
            <a:r>
              <a:rPr lang="en-US" sz="3000" dirty="0"/>
              <a:t> APBN	: </a:t>
            </a:r>
            <a:r>
              <a:rPr lang="en-US" sz="3000" dirty="0" err="1"/>
              <a:t>Rp</a:t>
            </a:r>
            <a:r>
              <a:rPr lang="en-US" sz="3000" dirty="0"/>
              <a:t> 1.039,2 T (6,34% </a:t>
            </a:r>
            <a:r>
              <a:rPr lang="en-US" sz="3000" dirty="0" err="1"/>
              <a:t>dari</a:t>
            </a:r>
            <a:r>
              <a:rPr lang="en-US" sz="3000" dirty="0"/>
              <a:t> PDB)</a:t>
            </a:r>
          </a:p>
          <a:p>
            <a:pPr marL="0" indent="0">
              <a:buNone/>
            </a:pPr>
            <a:r>
              <a:rPr lang="en-US" sz="3000" dirty="0"/>
              <a:t>Total </a:t>
            </a:r>
            <a:r>
              <a:rPr lang="en-US" sz="3000" dirty="0" err="1"/>
              <a:t>anggaran</a:t>
            </a:r>
            <a:r>
              <a:rPr lang="en-US" sz="3000" dirty="0"/>
              <a:t> </a:t>
            </a:r>
            <a:r>
              <a:rPr lang="en-US" sz="3000" dirty="0" err="1"/>
              <a:t>penanganan</a:t>
            </a:r>
            <a:r>
              <a:rPr lang="en-US" sz="3000" dirty="0"/>
              <a:t> </a:t>
            </a:r>
            <a:r>
              <a:rPr lang="en-US" sz="3000" dirty="0" err="1"/>
              <a:t>dampak</a:t>
            </a:r>
            <a:r>
              <a:rPr lang="en-US" sz="3000" dirty="0"/>
              <a:t> Covid-19: </a:t>
            </a:r>
            <a:r>
              <a:rPr lang="en-US" sz="3000" dirty="0" err="1"/>
              <a:t>Rp</a:t>
            </a:r>
            <a:r>
              <a:rPr lang="en-US" sz="3000" dirty="0"/>
              <a:t> 686,2 T.</a:t>
            </a:r>
          </a:p>
          <a:p>
            <a:pPr marL="0" indent="0">
              <a:buNone/>
            </a:pPr>
            <a:r>
              <a:rPr lang="en-US" sz="3000" dirty="0" err="1"/>
              <a:t>Terdiri</a:t>
            </a:r>
            <a:r>
              <a:rPr lang="en-US" sz="3000" dirty="0"/>
              <a:t> </a:t>
            </a:r>
            <a:r>
              <a:rPr lang="en-US" sz="3000" dirty="0" err="1"/>
              <a:t>dari</a:t>
            </a:r>
            <a:r>
              <a:rPr lang="en-US" sz="3000" dirty="0"/>
              <a:t>:</a:t>
            </a:r>
          </a:p>
          <a:p>
            <a:pPr marL="0" indent="0">
              <a:buNone/>
            </a:pPr>
            <a:r>
              <a:rPr lang="en-US" sz="3000" dirty="0" err="1"/>
              <a:t>Penanganan</a:t>
            </a:r>
            <a:r>
              <a:rPr lang="en-US" sz="3000" dirty="0"/>
              <a:t> </a:t>
            </a:r>
            <a:r>
              <a:rPr lang="en-US" sz="3000" dirty="0" err="1"/>
              <a:t>kesehatan</a:t>
            </a:r>
            <a:r>
              <a:rPr lang="en-US" sz="3000" dirty="0"/>
              <a:t>		: </a:t>
            </a:r>
            <a:r>
              <a:rPr lang="en-US" sz="3000" dirty="0" err="1"/>
              <a:t>Rp</a:t>
            </a:r>
            <a:r>
              <a:rPr lang="en-US" sz="3000" dirty="0"/>
              <a:t> 87,55 T</a:t>
            </a:r>
          </a:p>
          <a:p>
            <a:pPr marL="0" indent="0">
              <a:buNone/>
            </a:pPr>
            <a:r>
              <a:rPr lang="en-US" sz="3000" dirty="0" err="1"/>
              <a:t>Perlindungan</a:t>
            </a:r>
            <a:r>
              <a:rPr lang="en-US" sz="3000" dirty="0"/>
              <a:t> </a:t>
            </a:r>
            <a:r>
              <a:rPr lang="en-US" sz="3000" dirty="0" err="1"/>
              <a:t>sosial</a:t>
            </a:r>
            <a:r>
              <a:rPr lang="en-US" sz="3000" dirty="0"/>
              <a:t>		: </a:t>
            </a:r>
            <a:r>
              <a:rPr lang="en-US" sz="3000" dirty="0" err="1"/>
              <a:t>Rp</a:t>
            </a:r>
            <a:r>
              <a:rPr lang="en-US" sz="3000" dirty="0"/>
              <a:t> 203,9 T</a:t>
            </a:r>
          </a:p>
          <a:p>
            <a:pPr marL="0" indent="0">
              <a:buNone/>
            </a:pPr>
            <a:r>
              <a:rPr lang="en-US" sz="3000" dirty="0" err="1"/>
              <a:t>Insentif</a:t>
            </a:r>
            <a:r>
              <a:rPr lang="en-US" sz="3000" dirty="0"/>
              <a:t> </a:t>
            </a:r>
            <a:r>
              <a:rPr lang="en-US" sz="3000" dirty="0" err="1"/>
              <a:t>pokok</a:t>
            </a:r>
            <a:r>
              <a:rPr lang="en-US" sz="3000" dirty="0"/>
              <a:t>			: </a:t>
            </a:r>
            <a:r>
              <a:rPr lang="en-US" sz="3000" dirty="0" err="1"/>
              <a:t>Rp</a:t>
            </a:r>
            <a:r>
              <a:rPr lang="en-US" sz="3000" dirty="0"/>
              <a:t> 120,6 T</a:t>
            </a:r>
          </a:p>
          <a:p>
            <a:pPr marL="0" indent="0">
              <a:buNone/>
            </a:pPr>
            <a:r>
              <a:rPr lang="en-US" sz="3000" dirty="0"/>
              <a:t>Stimulus UMKM			: </a:t>
            </a:r>
            <a:r>
              <a:rPr lang="en-US" sz="3000" dirty="0" err="1"/>
              <a:t>Rp</a:t>
            </a:r>
            <a:r>
              <a:rPr lang="en-US" sz="3000" dirty="0"/>
              <a:t> 123,4 T</a:t>
            </a:r>
          </a:p>
          <a:p>
            <a:pPr marL="0" indent="0">
              <a:buNone/>
            </a:pPr>
            <a:r>
              <a:rPr lang="en-US" sz="3000" dirty="0" err="1"/>
              <a:t>Pembiayaan</a:t>
            </a:r>
            <a:r>
              <a:rPr lang="en-US" sz="3000" dirty="0"/>
              <a:t> </a:t>
            </a:r>
            <a:r>
              <a:rPr lang="en-US" sz="3000" dirty="0" err="1"/>
              <a:t>korporasi</a:t>
            </a:r>
            <a:r>
              <a:rPr lang="en-US" sz="3000" dirty="0"/>
              <a:t>		: </a:t>
            </a:r>
            <a:r>
              <a:rPr lang="en-US" sz="3000" dirty="0" err="1"/>
              <a:t>Rp</a:t>
            </a:r>
            <a:r>
              <a:rPr lang="en-US" sz="3000" dirty="0"/>
              <a:t> 44,57 T</a:t>
            </a:r>
          </a:p>
          <a:p>
            <a:pPr marL="0" indent="0">
              <a:buNone/>
            </a:pPr>
            <a:r>
              <a:rPr lang="en-US" sz="3000" dirty="0" err="1"/>
              <a:t>Anggaran</a:t>
            </a:r>
            <a:r>
              <a:rPr lang="en-US" sz="3000" dirty="0"/>
              <a:t> </a:t>
            </a:r>
            <a:r>
              <a:rPr lang="en-US" sz="3000" dirty="0" err="1"/>
              <a:t>sektoral</a:t>
            </a:r>
            <a:r>
              <a:rPr lang="en-US" sz="3000" dirty="0"/>
              <a:t> K/L/D		: </a:t>
            </a:r>
            <a:r>
              <a:rPr lang="en-US" sz="3000" dirty="0" err="1"/>
              <a:t>Rp</a:t>
            </a:r>
            <a:r>
              <a:rPr lang="en-US" sz="3000" dirty="0"/>
              <a:t> 106,11 T.</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8610871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4B4A9-BBF0-6047-AA9F-AFAEB42A71F7}"/>
              </a:ext>
            </a:extLst>
          </p:cNvPr>
          <p:cNvSpPr>
            <a:spLocks noGrp="1"/>
          </p:cNvSpPr>
          <p:nvPr>
            <p:ph type="title"/>
          </p:nvPr>
        </p:nvSpPr>
        <p:spPr>
          <a:xfrm>
            <a:off x="457200" y="274639"/>
            <a:ext cx="7848600" cy="1143000"/>
          </a:xfrm>
        </p:spPr>
        <p:txBody>
          <a:bodyPr>
            <a:normAutofit fontScale="90000"/>
          </a:bodyPr>
          <a:lstStyle/>
          <a:p>
            <a:r>
              <a:rPr lang="en-US" sz="4000" b="1" dirty="0" err="1"/>
              <a:t>Masalah</a:t>
            </a:r>
            <a:r>
              <a:rPr lang="en-US" sz="4000" b="1" dirty="0"/>
              <a:t> </a:t>
            </a:r>
            <a:r>
              <a:rPr lang="en-US" sz="4000" b="1" dirty="0" err="1"/>
              <a:t>Koordinasi</a:t>
            </a:r>
            <a:r>
              <a:rPr lang="en-US" sz="4000" b="1" dirty="0"/>
              <a:t> dan </a:t>
            </a:r>
            <a:r>
              <a:rPr lang="en-US" sz="4000" b="1" dirty="0" err="1"/>
              <a:t>Penyimpangan</a:t>
            </a:r>
            <a:r>
              <a:rPr lang="en-US" sz="4000" b="1" dirty="0"/>
              <a:t> </a:t>
            </a:r>
            <a:br>
              <a:rPr lang="en-US" sz="4000" b="1" dirty="0"/>
            </a:br>
            <a:r>
              <a:rPr lang="en-US" sz="4000" b="1" dirty="0"/>
              <a:t>di </a:t>
            </a:r>
            <a:r>
              <a:rPr lang="en-US" sz="4000" b="1" dirty="0" err="1"/>
              <a:t>Tiap</a:t>
            </a:r>
            <a:r>
              <a:rPr lang="en-US" sz="4000" b="1" dirty="0"/>
              <a:t> </a:t>
            </a:r>
            <a:r>
              <a:rPr lang="en-US" sz="4000" b="1" dirty="0" err="1"/>
              <a:t>Jenjang</a:t>
            </a:r>
            <a:r>
              <a:rPr lang="en-US" b="1" dirty="0"/>
              <a:t> …</a:t>
            </a:r>
          </a:p>
        </p:txBody>
      </p:sp>
      <p:sp>
        <p:nvSpPr>
          <p:cNvPr id="3" name="Content Placeholder 2">
            <a:extLst>
              <a:ext uri="{FF2B5EF4-FFF2-40B4-BE49-F238E27FC236}">
                <a16:creationId xmlns:a16="http://schemas.microsoft.com/office/drawing/2014/main" id="{3D543617-D958-274F-9E0A-249C2AB80ED3}"/>
              </a:ext>
            </a:extLst>
          </p:cNvPr>
          <p:cNvSpPr>
            <a:spLocks noGrp="1"/>
          </p:cNvSpPr>
          <p:nvPr>
            <p:ph idx="1"/>
          </p:nvPr>
        </p:nvSpPr>
        <p:spPr>
          <a:xfrm>
            <a:off x="152400" y="1600201"/>
            <a:ext cx="8839200" cy="4800599"/>
          </a:xfrm>
        </p:spPr>
        <p:txBody>
          <a:bodyPr>
            <a:normAutofit fontScale="70000" lnSpcReduction="20000"/>
          </a:bodyPr>
          <a:lstStyle/>
          <a:p>
            <a:pPr>
              <a:spcAft>
                <a:spcPts val="1200"/>
              </a:spcAft>
            </a:pPr>
            <a:r>
              <a:rPr lang="en-US" sz="2800" dirty="0" err="1"/>
              <a:t>Kemenkeu</a:t>
            </a:r>
            <a:r>
              <a:rPr lang="en-US" sz="2800" dirty="0"/>
              <a:t>, </a:t>
            </a:r>
            <a:r>
              <a:rPr lang="en-US" sz="2800" dirty="0" err="1"/>
              <a:t>Kemenko</a:t>
            </a:r>
            <a:r>
              <a:rPr lang="en-US" sz="2800" dirty="0"/>
              <a:t> PMK, </a:t>
            </a:r>
            <a:r>
              <a:rPr lang="en-US" sz="2800" dirty="0" err="1"/>
              <a:t>Gubernur</a:t>
            </a:r>
            <a:r>
              <a:rPr lang="en-US" sz="2800" dirty="0"/>
              <a:t> DKI Jakarta: </a:t>
            </a:r>
            <a:r>
              <a:rPr lang="en-US" sz="2800" dirty="0" err="1"/>
              <a:t>Bansos</a:t>
            </a:r>
            <a:r>
              <a:rPr lang="en-US" sz="2800" dirty="0"/>
              <a:t> </a:t>
            </a:r>
            <a:r>
              <a:rPr lang="en-ID" sz="2800" dirty="0" err="1"/>
              <a:t>untuk</a:t>
            </a:r>
            <a:r>
              <a:rPr lang="en-ID" sz="2800" dirty="0"/>
              <a:t> 4,7 </a:t>
            </a:r>
            <a:r>
              <a:rPr lang="en-ID" sz="2800" dirty="0" err="1"/>
              <a:t>juta</a:t>
            </a:r>
            <a:r>
              <a:rPr lang="en-ID" sz="2800" dirty="0"/>
              <a:t> KPM. </a:t>
            </a:r>
            <a:r>
              <a:rPr lang="en-ID" sz="2800" dirty="0" err="1"/>
              <a:t>Kesepakatan</a:t>
            </a:r>
            <a:r>
              <a:rPr lang="en-ID" sz="2800" dirty="0"/>
              <a:t> </a:t>
            </a:r>
            <a:r>
              <a:rPr lang="en-ID" sz="2800" dirty="0" err="1"/>
              <a:t>awal</a:t>
            </a:r>
            <a:r>
              <a:rPr lang="en-ID" sz="2800" dirty="0"/>
              <a:t>: 1,1 T </a:t>
            </a:r>
            <a:r>
              <a:rPr lang="en-ID" sz="2800" dirty="0" err="1"/>
              <a:t>Pemprov</a:t>
            </a:r>
            <a:r>
              <a:rPr lang="en-ID" sz="2800" dirty="0"/>
              <a:t>, 3,6 T </a:t>
            </a:r>
            <a:r>
              <a:rPr lang="en-ID" sz="2800" dirty="0" err="1"/>
              <a:t>Pempus</a:t>
            </a:r>
            <a:r>
              <a:rPr lang="en-ID" sz="2800" dirty="0"/>
              <a:t>. Menteri </a:t>
            </a:r>
            <a:r>
              <a:rPr lang="en-ID" sz="2800" dirty="0" err="1"/>
              <a:t>bersitegang</a:t>
            </a:r>
            <a:r>
              <a:rPr lang="en-ID" sz="2800" dirty="0"/>
              <a:t> dg </a:t>
            </a:r>
            <a:r>
              <a:rPr lang="en-ID" sz="2800" dirty="0" err="1"/>
              <a:t>Gubernur</a:t>
            </a:r>
            <a:r>
              <a:rPr lang="en-ID" sz="2800" dirty="0"/>
              <a:t> </a:t>
            </a:r>
            <a:r>
              <a:rPr lang="en-ID" sz="2800" dirty="0" err="1"/>
              <a:t>krn</a:t>
            </a:r>
            <a:r>
              <a:rPr lang="en-ID" sz="2800" dirty="0"/>
              <a:t> </a:t>
            </a:r>
            <a:r>
              <a:rPr lang="en-ID" sz="2800" dirty="0" err="1"/>
              <a:t>Pemprov</a:t>
            </a:r>
            <a:r>
              <a:rPr lang="en-ID" sz="2800" dirty="0"/>
              <a:t> </a:t>
            </a:r>
            <a:r>
              <a:rPr lang="en-ID" sz="2800" dirty="0" err="1"/>
              <a:t>minta</a:t>
            </a:r>
            <a:r>
              <a:rPr lang="en-ID" sz="2800" dirty="0"/>
              <a:t> </a:t>
            </a:r>
            <a:r>
              <a:rPr lang="en-ID" sz="2800" dirty="0" err="1"/>
              <a:t>seluruhnya</a:t>
            </a:r>
            <a:r>
              <a:rPr lang="en-ID" sz="2800" dirty="0"/>
              <a:t> </a:t>
            </a:r>
            <a:r>
              <a:rPr lang="en-ID" sz="2800" dirty="0" err="1"/>
              <a:t>ditanggung</a:t>
            </a:r>
            <a:r>
              <a:rPr lang="en-ID" sz="2800" dirty="0"/>
              <a:t> </a:t>
            </a:r>
            <a:r>
              <a:rPr lang="en-ID" sz="2800" dirty="0" err="1"/>
              <a:t>Pempus</a:t>
            </a:r>
            <a:r>
              <a:rPr lang="en-ID" sz="2800" dirty="0"/>
              <a:t>.  (Rabu, 6/5/2020). </a:t>
            </a:r>
            <a:r>
              <a:rPr lang="en-ID" sz="2800" dirty="0" err="1"/>
              <a:t>Belakangan</a:t>
            </a:r>
            <a:r>
              <a:rPr lang="en-ID" sz="2800" dirty="0"/>
              <a:t>, </a:t>
            </a:r>
            <a:r>
              <a:rPr lang="en-ID" sz="2800" dirty="0" err="1"/>
              <a:t>Gubernur</a:t>
            </a:r>
            <a:r>
              <a:rPr lang="en-ID" sz="2800" dirty="0"/>
              <a:t> </a:t>
            </a:r>
            <a:r>
              <a:rPr lang="en-ID" sz="2800" dirty="0" err="1"/>
              <a:t>menyatakan</a:t>
            </a:r>
            <a:r>
              <a:rPr lang="en-ID" sz="2800" dirty="0"/>
              <a:t> </a:t>
            </a:r>
            <a:r>
              <a:rPr lang="en-ID" sz="2800" dirty="0" err="1"/>
              <a:t>ada</a:t>
            </a:r>
            <a:r>
              <a:rPr lang="en-ID" sz="2800" dirty="0"/>
              <a:t> dana </a:t>
            </a:r>
            <a:r>
              <a:rPr lang="en-ID" sz="2800" dirty="0" err="1"/>
              <a:t>Bansos</a:t>
            </a:r>
            <a:r>
              <a:rPr lang="en-ID" sz="2800" dirty="0"/>
              <a:t> 5,03 T (</a:t>
            </a:r>
            <a:r>
              <a:rPr lang="en-ID" sz="2800" dirty="0" err="1"/>
              <a:t>Sabtu</a:t>
            </a:r>
            <a:r>
              <a:rPr lang="en-ID" sz="2800" dirty="0"/>
              <a:t>, 9/5/2020). Mana yang </a:t>
            </a:r>
            <a:r>
              <a:rPr lang="en-ID" sz="2800" dirty="0" err="1"/>
              <a:t>betul</a:t>
            </a:r>
            <a:r>
              <a:rPr lang="en-ID" sz="2800" dirty="0"/>
              <a:t>?</a:t>
            </a:r>
          </a:p>
          <a:p>
            <a:pPr>
              <a:spcAft>
                <a:spcPts val="1200"/>
              </a:spcAft>
            </a:pPr>
            <a:r>
              <a:rPr lang="en-US" sz="2800" dirty="0"/>
              <a:t>Program </a:t>
            </a:r>
            <a:r>
              <a:rPr lang="en-US" sz="2800" dirty="0" err="1"/>
              <a:t>Keluarga</a:t>
            </a:r>
            <a:r>
              <a:rPr lang="en-US" sz="2800" dirty="0"/>
              <a:t> </a:t>
            </a:r>
            <a:r>
              <a:rPr lang="en-US" sz="2800" dirty="0" err="1"/>
              <a:t>Harapan</a:t>
            </a:r>
            <a:r>
              <a:rPr lang="en-US" sz="2800" dirty="0"/>
              <a:t> </a:t>
            </a:r>
            <a:r>
              <a:rPr lang="en-US" sz="2800" dirty="0" err="1"/>
              <a:t>dengan</a:t>
            </a:r>
            <a:r>
              <a:rPr lang="en-US" sz="2800" dirty="0"/>
              <a:t> total </a:t>
            </a:r>
            <a:r>
              <a:rPr lang="en-US" sz="2800" dirty="0" err="1"/>
              <a:t>Rp</a:t>
            </a:r>
            <a:r>
              <a:rPr lang="en-US" sz="2800" dirty="0"/>
              <a:t> 37,4 </a:t>
            </a:r>
            <a:r>
              <a:rPr lang="en-US" sz="2800" dirty="0" err="1"/>
              <a:t>triliun</a:t>
            </a:r>
            <a:r>
              <a:rPr lang="en-US" sz="2800" dirty="0"/>
              <a:t> </a:t>
            </a:r>
            <a:r>
              <a:rPr lang="en-US" sz="2800" dirty="0" err="1"/>
              <a:t>bagi</a:t>
            </a:r>
            <a:r>
              <a:rPr lang="en-US" sz="2800" dirty="0"/>
              <a:t> 10 </a:t>
            </a:r>
            <a:r>
              <a:rPr lang="en-US" sz="2800" dirty="0" err="1"/>
              <a:t>juta</a:t>
            </a:r>
            <a:r>
              <a:rPr lang="en-US" sz="2800" dirty="0"/>
              <a:t> </a:t>
            </a:r>
            <a:r>
              <a:rPr lang="en-US" sz="2800" dirty="0" err="1"/>
              <a:t>keluarga</a:t>
            </a:r>
            <a:r>
              <a:rPr lang="en-US" sz="2800" dirty="0"/>
              <a:t> dan </a:t>
            </a:r>
            <a:r>
              <a:rPr lang="en-US" sz="2800" dirty="0" err="1"/>
              <a:t>pembagian</a:t>
            </a:r>
            <a:r>
              <a:rPr lang="en-US" sz="2800" dirty="0"/>
              <a:t> </a:t>
            </a:r>
            <a:r>
              <a:rPr lang="en-US" sz="2800" dirty="0" err="1"/>
              <a:t>Sembako</a:t>
            </a:r>
            <a:r>
              <a:rPr lang="en-US" sz="2800" dirty="0"/>
              <a:t> </a:t>
            </a:r>
            <a:r>
              <a:rPr lang="en-US" sz="2800" dirty="0" err="1"/>
              <a:t>senilai</a:t>
            </a:r>
            <a:r>
              <a:rPr lang="en-US" sz="2800" dirty="0"/>
              <a:t> </a:t>
            </a:r>
            <a:r>
              <a:rPr lang="en-US" sz="2800" dirty="0" err="1"/>
              <a:t>Rp</a:t>
            </a:r>
            <a:r>
              <a:rPr lang="en-US" sz="2800" dirty="0"/>
              <a:t> 43,6 </a:t>
            </a:r>
            <a:r>
              <a:rPr lang="en-US" sz="2800" dirty="0" err="1"/>
              <a:t>bagi</a:t>
            </a:r>
            <a:r>
              <a:rPr lang="en-US" sz="2800" dirty="0"/>
              <a:t> 20 </a:t>
            </a:r>
            <a:r>
              <a:rPr lang="en-US" sz="2800" dirty="0" err="1"/>
              <a:t>juta</a:t>
            </a:r>
            <a:r>
              <a:rPr lang="en-US" sz="2800" dirty="0"/>
              <a:t> </a:t>
            </a:r>
            <a:r>
              <a:rPr lang="en-US" sz="2800" dirty="0" err="1"/>
              <a:t>keluarga</a:t>
            </a:r>
            <a:r>
              <a:rPr lang="en-US" sz="2800" dirty="0"/>
              <a:t>, </a:t>
            </a:r>
            <a:r>
              <a:rPr lang="en-US" sz="2800" dirty="0" err="1"/>
              <a:t>banyak</a:t>
            </a:r>
            <a:r>
              <a:rPr lang="en-US" sz="2800" dirty="0"/>
              <a:t> yang salah </a:t>
            </a:r>
            <a:r>
              <a:rPr lang="en-US" sz="2800" dirty="0" err="1"/>
              <a:t>sasaran</a:t>
            </a:r>
            <a:r>
              <a:rPr lang="en-US" sz="2800" dirty="0"/>
              <a:t>;</a:t>
            </a:r>
          </a:p>
          <a:p>
            <a:pPr marL="914400" lvl="1" indent="-514350">
              <a:spcAft>
                <a:spcPts val="1200"/>
              </a:spcAft>
              <a:buFont typeface="+mj-lt"/>
              <a:buAutoNum type="arabicPeriod"/>
            </a:pPr>
            <a:r>
              <a:rPr lang="en-US" dirty="0" err="1"/>
              <a:t>Pekanbaru</a:t>
            </a:r>
            <a:r>
              <a:rPr lang="en-US" dirty="0"/>
              <a:t>: </a:t>
            </a:r>
            <a:r>
              <a:rPr lang="en-US" dirty="0" err="1"/>
              <a:t>banyak</a:t>
            </a:r>
            <a:r>
              <a:rPr lang="en-US" dirty="0"/>
              <a:t> </a:t>
            </a:r>
            <a:r>
              <a:rPr lang="en-US" dirty="0" err="1"/>
              <a:t>warga</a:t>
            </a:r>
            <a:r>
              <a:rPr lang="en-US" dirty="0"/>
              <a:t> </a:t>
            </a:r>
            <a:r>
              <a:rPr lang="en-US" dirty="0" err="1"/>
              <a:t>protes</a:t>
            </a:r>
            <a:r>
              <a:rPr lang="en-US" dirty="0"/>
              <a:t> </a:t>
            </a:r>
            <a:r>
              <a:rPr lang="en-US" dirty="0" err="1"/>
              <a:t>karena</a:t>
            </a:r>
            <a:r>
              <a:rPr lang="en-US" dirty="0"/>
              <a:t> </a:t>
            </a:r>
            <a:r>
              <a:rPr lang="en-US" dirty="0" err="1"/>
              <a:t>bantuan</a:t>
            </a:r>
            <a:r>
              <a:rPr lang="en-US" dirty="0"/>
              <a:t> yang </a:t>
            </a:r>
            <a:r>
              <a:rPr lang="en-US" dirty="0" err="1"/>
              <a:t>mereka</a:t>
            </a:r>
            <a:r>
              <a:rPr lang="en-US" dirty="0"/>
              <a:t> </a:t>
            </a:r>
            <a:r>
              <a:rPr lang="en-US" dirty="0" err="1"/>
              <a:t>terima</a:t>
            </a:r>
            <a:r>
              <a:rPr lang="en-US" dirty="0"/>
              <a:t> </a:t>
            </a:r>
            <a:r>
              <a:rPr lang="en-US" dirty="0" err="1"/>
              <a:t>dipangkas</a:t>
            </a:r>
            <a:r>
              <a:rPr lang="en-US" dirty="0"/>
              <a:t> </a:t>
            </a:r>
            <a:r>
              <a:rPr lang="en-US" dirty="0" err="1"/>
              <a:t>untuk</a:t>
            </a:r>
            <a:r>
              <a:rPr lang="en-US" dirty="0"/>
              <a:t> </a:t>
            </a:r>
            <a:r>
              <a:rPr lang="en-US" dirty="0" err="1"/>
              <a:t>alasan</a:t>
            </a:r>
            <a:r>
              <a:rPr lang="en-US" dirty="0"/>
              <a:t> yang </a:t>
            </a:r>
            <a:r>
              <a:rPr lang="en-US" dirty="0" err="1"/>
              <a:t>kurang</a:t>
            </a:r>
            <a:r>
              <a:rPr lang="en-US" dirty="0"/>
              <a:t> </a:t>
            </a:r>
            <a:r>
              <a:rPr lang="en-US" dirty="0" err="1"/>
              <a:t>jelas</a:t>
            </a:r>
            <a:r>
              <a:rPr lang="en-US" dirty="0"/>
              <a:t>.</a:t>
            </a:r>
          </a:p>
          <a:p>
            <a:pPr marL="914400" lvl="1" indent="-514350">
              <a:spcAft>
                <a:spcPts val="1200"/>
              </a:spcAft>
              <a:buFont typeface="+mj-lt"/>
              <a:buAutoNum type="arabicPeriod"/>
            </a:pPr>
            <a:r>
              <a:rPr lang="en-US" dirty="0"/>
              <a:t>Bogor: </a:t>
            </a:r>
            <a:r>
              <a:rPr lang="en-US" dirty="0" err="1"/>
              <a:t>warga</a:t>
            </a:r>
            <a:r>
              <a:rPr lang="en-US" dirty="0"/>
              <a:t> </a:t>
            </a:r>
            <a:r>
              <a:rPr lang="en-US" dirty="0" err="1"/>
              <a:t>perumahan</a:t>
            </a:r>
            <a:r>
              <a:rPr lang="en-US" dirty="0"/>
              <a:t> </a:t>
            </a:r>
            <a:r>
              <a:rPr lang="en-US" dirty="0" err="1"/>
              <a:t>elit</a:t>
            </a:r>
            <a:r>
              <a:rPr lang="en-US" dirty="0"/>
              <a:t> </a:t>
            </a:r>
            <a:r>
              <a:rPr lang="en-US" dirty="0" err="1"/>
              <a:t>tiba-tiba</a:t>
            </a:r>
            <a:r>
              <a:rPr lang="en-US" dirty="0"/>
              <a:t> </a:t>
            </a:r>
            <a:r>
              <a:rPr lang="en-US" dirty="0" err="1"/>
              <a:t>termasuk</a:t>
            </a:r>
            <a:r>
              <a:rPr lang="en-US" dirty="0"/>
              <a:t> yang </a:t>
            </a:r>
            <a:r>
              <a:rPr lang="en-US" dirty="0" err="1"/>
              <a:t>menerima</a:t>
            </a:r>
            <a:r>
              <a:rPr lang="en-US" dirty="0"/>
              <a:t> </a:t>
            </a:r>
            <a:r>
              <a:rPr lang="en-US" dirty="0" err="1"/>
              <a:t>bantuan</a:t>
            </a:r>
            <a:r>
              <a:rPr lang="en-US" dirty="0"/>
              <a:t> </a:t>
            </a:r>
            <a:r>
              <a:rPr lang="en-US" dirty="0" err="1"/>
              <a:t>tunai</a:t>
            </a:r>
            <a:r>
              <a:rPr lang="en-US" dirty="0"/>
              <a:t>.</a:t>
            </a:r>
          </a:p>
          <a:p>
            <a:pPr marL="914400" lvl="1" indent="-514350">
              <a:spcAft>
                <a:spcPts val="1200"/>
              </a:spcAft>
              <a:buFont typeface="+mj-lt"/>
              <a:buAutoNum type="arabicPeriod"/>
            </a:pPr>
            <a:r>
              <a:rPr lang="en-US" dirty="0" err="1"/>
              <a:t>Bolmong</a:t>
            </a:r>
            <a:r>
              <a:rPr lang="en-US" dirty="0"/>
              <a:t>, Sulawesi Utara: </a:t>
            </a:r>
            <a:r>
              <a:rPr lang="en-US" dirty="0" err="1"/>
              <a:t>seorang</a:t>
            </a:r>
            <a:r>
              <a:rPr lang="en-US" dirty="0"/>
              <a:t> </a:t>
            </a:r>
            <a:r>
              <a:rPr lang="en-US" dirty="0" err="1"/>
              <a:t>Bupati</a:t>
            </a:r>
            <a:r>
              <a:rPr lang="en-US" dirty="0"/>
              <a:t> </a:t>
            </a:r>
            <a:r>
              <a:rPr lang="en-US" dirty="0" err="1"/>
              <a:t>terang-terangan</a:t>
            </a:r>
            <a:r>
              <a:rPr lang="en-US" dirty="0"/>
              <a:t> </a:t>
            </a:r>
            <a:r>
              <a:rPr lang="en-US" dirty="0" err="1"/>
              <a:t>memprotes</a:t>
            </a:r>
            <a:r>
              <a:rPr lang="en-US" dirty="0"/>
              <a:t> </a:t>
            </a:r>
            <a:r>
              <a:rPr lang="en-US" dirty="0" err="1"/>
              <a:t>kebijakan</a:t>
            </a:r>
            <a:r>
              <a:rPr lang="en-US" dirty="0"/>
              <a:t> Kementerian </a:t>
            </a:r>
            <a:r>
              <a:rPr lang="en-US" dirty="0" err="1"/>
              <a:t>Sosial</a:t>
            </a:r>
            <a:r>
              <a:rPr lang="en-US" dirty="0"/>
              <a:t> </a:t>
            </a:r>
            <a:r>
              <a:rPr lang="en-US" dirty="0" err="1"/>
              <a:t>karena</a:t>
            </a:r>
            <a:r>
              <a:rPr lang="en-US" dirty="0"/>
              <a:t> </a:t>
            </a:r>
            <a:r>
              <a:rPr lang="en-US" dirty="0" err="1"/>
              <a:t>rumitnya</a:t>
            </a:r>
            <a:r>
              <a:rPr lang="en-US" dirty="0"/>
              <a:t> </a:t>
            </a:r>
            <a:r>
              <a:rPr lang="en-US" dirty="0" err="1"/>
              <a:t>prosedur</a:t>
            </a:r>
            <a:r>
              <a:rPr lang="en-US" dirty="0"/>
              <a:t> </a:t>
            </a:r>
            <a:r>
              <a:rPr lang="en-US" dirty="0" err="1"/>
              <a:t>alokasi</a:t>
            </a:r>
            <a:r>
              <a:rPr lang="en-US" dirty="0"/>
              <a:t> </a:t>
            </a:r>
            <a:r>
              <a:rPr lang="en-US" dirty="0" err="1"/>
              <a:t>bantuan</a:t>
            </a:r>
            <a:r>
              <a:rPr lang="en-US" dirty="0"/>
              <a:t>.</a:t>
            </a:r>
            <a:br>
              <a:rPr lang="en-ID" sz="2400" dirty="0"/>
            </a:br>
            <a:endParaRPr lang="en-US" sz="2400" dirty="0"/>
          </a:p>
        </p:txBody>
      </p:sp>
    </p:spTree>
    <p:extLst>
      <p:ext uri="{BB962C8B-B14F-4D97-AF65-F5344CB8AC3E}">
        <p14:creationId xmlns:p14="http://schemas.microsoft.com/office/powerpoint/2010/main" val="13904879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9D81D-3AFD-FE46-BAE3-7AD0DC20B7D0}"/>
              </a:ext>
            </a:extLst>
          </p:cNvPr>
          <p:cNvSpPr>
            <a:spLocks noGrp="1"/>
          </p:cNvSpPr>
          <p:nvPr>
            <p:ph type="title"/>
          </p:nvPr>
        </p:nvSpPr>
        <p:spPr>
          <a:xfrm>
            <a:off x="457200" y="274639"/>
            <a:ext cx="8229600" cy="639761"/>
          </a:xfrm>
        </p:spPr>
        <p:txBody>
          <a:bodyPr>
            <a:normAutofit fontScale="90000"/>
          </a:bodyPr>
          <a:lstStyle/>
          <a:p>
            <a:r>
              <a:rPr lang="en-US" sz="3600" b="1" dirty="0" err="1"/>
              <a:t>Masalah</a:t>
            </a:r>
            <a:r>
              <a:rPr lang="en-US" sz="3600" b="1" dirty="0"/>
              <a:t> </a:t>
            </a:r>
            <a:r>
              <a:rPr lang="en-US" sz="3600" b="1" dirty="0" err="1"/>
              <a:t>Akuntabilitas</a:t>
            </a:r>
            <a:r>
              <a:rPr lang="en-US" sz="3600" b="1" dirty="0"/>
              <a:t> </a:t>
            </a:r>
            <a:r>
              <a:rPr lang="en-US" sz="3600" b="1" dirty="0" err="1"/>
              <a:t>Anggaran</a:t>
            </a:r>
            <a:endParaRPr lang="en-US" sz="3600" b="1" dirty="0"/>
          </a:p>
        </p:txBody>
      </p:sp>
      <p:sp>
        <p:nvSpPr>
          <p:cNvPr id="3" name="Content Placeholder 2">
            <a:extLst>
              <a:ext uri="{FF2B5EF4-FFF2-40B4-BE49-F238E27FC236}">
                <a16:creationId xmlns:a16="http://schemas.microsoft.com/office/drawing/2014/main" id="{990F5930-E6EC-0447-BC11-A4832C6FAAE5}"/>
              </a:ext>
            </a:extLst>
          </p:cNvPr>
          <p:cNvSpPr>
            <a:spLocks noGrp="1"/>
          </p:cNvSpPr>
          <p:nvPr>
            <p:ph idx="1"/>
          </p:nvPr>
        </p:nvSpPr>
        <p:spPr>
          <a:xfrm>
            <a:off x="152400" y="1143000"/>
            <a:ext cx="8763000" cy="5257799"/>
          </a:xfrm>
        </p:spPr>
        <p:txBody>
          <a:bodyPr>
            <a:normAutofit fontScale="92500" lnSpcReduction="10000"/>
          </a:bodyPr>
          <a:lstStyle/>
          <a:p>
            <a:pPr>
              <a:spcAft>
                <a:spcPts val="1200"/>
              </a:spcAft>
            </a:pPr>
            <a:r>
              <a:rPr lang="en-US" sz="2800" dirty="0" err="1"/>
              <a:t>Pasal</a:t>
            </a:r>
            <a:r>
              <a:rPr lang="en-US" sz="2800" dirty="0"/>
              <a:t> 27 </a:t>
            </a:r>
            <a:r>
              <a:rPr lang="en-US" sz="2800" dirty="0" err="1"/>
              <a:t>Perppu</a:t>
            </a:r>
            <a:r>
              <a:rPr lang="en-US" sz="2800" dirty="0"/>
              <a:t> 2020: </a:t>
            </a:r>
            <a:r>
              <a:rPr lang="en-US" sz="2800" dirty="0" err="1"/>
              <a:t>Semua</a:t>
            </a:r>
            <a:r>
              <a:rPr lang="en-US" sz="2800" dirty="0"/>
              <a:t> </a:t>
            </a:r>
            <a:r>
              <a:rPr lang="en-US" sz="2800" dirty="0" err="1"/>
              <a:t>biaya</a:t>
            </a:r>
            <a:r>
              <a:rPr lang="en-US" sz="2800" dirty="0"/>
              <a:t> </a:t>
            </a:r>
            <a:r>
              <a:rPr lang="en-US" sz="2800" dirty="0" err="1"/>
              <a:t>yg</a:t>
            </a:r>
            <a:r>
              <a:rPr lang="en-US" sz="2800" dirty="0"/>
              <a:t> </a:t>
            </a:r>
            <a:r>
              <a:rPr lang="en-US" sz="2800" dirty="0" err="1"/>
              <a:t>dikeluarkan</a:t>
            </a:r>
            <a:r>
              <a:rPr lang="en-US" sz="2800" dirty="0"/>
              <a:t> pada masa </a:t>
            </a:r>
            <a:r>
              <a:rPr lang="en-US" sz="2800" dirty="0" err="1"/>
              <a:t>krisis</a:t>
            </a:r>
            <a:r>
              <a:rPr lang="en-US" sz="2800" dirty="0"/>
              <a:t> “</a:t>
            </a:r>
            <a:r>
              <a:rPr lang="en-US" sz="2800" dirty="0" err="1"/>
              <a:t>bukan</a:t>
            </a:r>
            <a:r>
              <a:rPr lang="en-US" sz="2800" dirty="0"/>
              <a:t> </a:t>
            </a:r>
            <a:r>
              <a:rPr lang="en-US" sz="2800" dirty="0" err="1"/>
              <a:t>merupakan</a:t>
            </a:r>
            <a:r>
              <a:rPr lang="en-US" sz="2800" dirty="0"/>
              <a:t> </a:t>
            </a:r>
            <a:r>
              <a:rPr lang="en-US" sz="2800" dirty="0" err="1"/>
              <a:t>kerugian</a:t>
            </a:r>
            <a:r>
              <a:rPr lang="en-US" sz="2800" dirty="0"/>
              <a:t> negara”. </a:t>
            </a:r>
            <a:r>
              <a:rPr lang="en-US" sz="2800" dirty="0">
                <a:sym typeface="Wingdings" pitchFamily="2" charset="2"/>
              </a:rPr>
              <a:t> </a:t>
            </a:r>
            <a:r>
              <a:rPr lang="en-US" sz="2800" dirty="0" err="1">
                <a:sym typeface="Wingdings" pitchFamily="2" charset="2"/>
              </a:rPr>
              <a:t>Berpotensi</a:t>
            </a:r>
            <a:r>
              <a:rPr lang="en-US" sz="2800" dirty="0">
                <a:sym typeface="Wingdings" pitchFamily="2" charset="2"/>
              </a:rPr>
              <a:t> </a:t>
            </a:r>
            <a:r>
              <a:rPr lang="en-US" sz="2800" dirty="0" err="1">
                <a:sym typeface="Wingdings" pitchFamily="2" charset="2"/>
              </a:rPr>
              <a:t>disalahgunakan</a:t>
            </a:r>
            <a:r>
              <a:rPr lang="en-US" sz="2800" dirty="0">
                <a:sym typeface="Wingdings" pitchFamily="2" charset="2"/>
              </a:rPr>
              <a:t>.</a:t>
            </a:r>
          </a:p>
          <a:p>
            <a:pPr>
              <a:spcAft>
                <a:spcPts val="1200"/>
              </a:spcAft>
            </a:pPr>
            <a:r>
              <a:rPr lang="en-US" sz="2800" dirty="0" err="1">
                <a:sym typeface="Wingdings" pitchFamily="2" charset="2"/>
              </a:rPr>
              <a:t>Dilema</a:t>
            </a:r>
            <a:r>
              <a:rPr lang="en-US" sz="2800" dirty="0">
                <a:sym typeface="Wingdings" pitchFamily="2" charset="2"/>
              </a:rPr>
              <a:t> </a:t>
            </a:r>
            <a:r>
              <a:rPr lang="en-US" sz="2800" dirty="0" err="1">
                <a:sym typeface="Wingdings" pitchFamily="2" charset="2"/>
              </a:rPr>
              <a:t>pengadaan</a:t>
            </a:r>
            <a:r>
              <a:rPr lang="en-US" sz="2800" dirty="0">
                <a:sym typeface="Wingdings" pitchFamily="2" charset="2"/>
              </a:rPr>
              <a:t> </a:t>
            </a:r>
            <a:r>
              <a:rPr lang="en-US" sz="2800" dirty="0" err="1">
                <a:sym typeface="Wingdings" pitchFamily="2" charset="2"/>
              </a:rPr>
              <a:t>alkes</a:t>
            </a:r>
            <a:r>
              <a:rPr lang="en-US" sz="2800" dirty="0">
                <a:sym typeface="Wingdings" pitchFamily="2" charset="2"/>
              </a:rPr>
              <a:t> (APD, rapid-test): </a:t>
            </a:r>
            <a:r>
              <a:rPr lang="en-US" sz="2800" dirty="0" err="1">
                <a:sym typeface="Wingdings" pitchFamily="2" charset="2"/>
              </a:rPr>
              <a:t>keterlambatan</a:t>
            </a:r>
            <a:r>
              <a:rPr lang="en-US" sz="2800" dirty="0">
                <a:sym typeface="Wingdings" pitchFamily="2" charset="2"/>
              </a:rPr>
              <a:t> </a:t>
            </a:r>
            <a:r>
              <a:rPr lang="en-US" sz="2800" dirty="0" err="1">
                <a:sym typeface="Wingdings" pitchFamily="2" charset="2"/>
              </a:rPr>
              <a:t>akan</a:t>
            </a:r>
            <a:r>
              <a:rPr lang="en-US" sz="2800" dirty="0">
                <a:sym typeface="Wingdings" pitchFamily="2" charset="2"/>
              </a:rPr>
              <a:t> </a:t>
            </a:r>
            <a:r>
              <a:rPr lang="en-US" sz="2800" dirty="0" err="1">
                <a:sym typeface="Wingdings" pitchFamily="2" charset="2"/>
              </a:rPr>
              <a:t>mempercepat</a:t>
            </a:r>
            <a:r>
              <a:rPr lang="en-US" sz="2800" dirty="0">
                <a:sym typeface="Wingdings" pitchFamily="2" charset="2"/>
              </a:rPr>
              <a:t> </a:t>
            </a:r>
            <a:r>
              <a:rPr lang="en-US" sz="2800" dirty="0" err="1">
                <a:sym typeface="Wingdings" pitchFamily="2" charset="2"/>
              </a:rPr>
              <a:t>penyebaran</a:t>
            </a:r>
            <a:r>
              <a:rPr lang="en-US" sz="2800" dirty="0">
                <a:sym typeface="Wingdings" pitchFamily="2" charset="2"/>
              </a:rPr>
              <a:t> virus; </a:t>
            </a:r>
            <a:r>
              <a:rPr lang="en-US" sz="2800" dirty="0" err="1">
                <a:sym typeface="Wingdings" pitchFamily="2" charset="2"/>
              </a:rPr>
              <a:t>mempercepat</a:t>
            </a:r>
            <a:r>
              <a:rPr lang="en-US" sz="2800" dirty="0">
                <a:sym typeface="Wingdings" pitchFamily="2" charset="2"/>
              </a:rPr>
              <a:t> </a:t>
            </a:r>
            <a:r>
              <a:rPr lang="en-US" sz="2800" dirty="0" err="1">
                <a:sym typeface="Wingdings" pitchFamily="2" charset="2"/>
              </a:rPr>
              <a:t>lelang</a:t>
            </a:r>
            <a:r>
              <a:rPr lang="en-US" sz="2800" dirty="0">
                <a:sym typeface="Wingdings" pitchFamily="2" charset="2"/>
              </a:rPr>
              <a:t>, </a:t>
            </a:r>
            <a:r>
              <a:rPr lang="en-US" sz="2800" dirty="0" err="1">
                <a:sym typeface="Wingdings" pitchFamily="2" charset="2"/>
              </a:rPr>
              <a:t>bnyk</a:t>
            </a:r>
            <a:r>
              <a:rPr lang="en-US" sz="2800" dirty="0">
                <a:sym typeface="Wingdings" pitchFamily="2" charset="2"/>
              </a:rPr>
              <a:t> PPK di </a:t>
            </a:r>
            <a:r>
              <a:rPr lang="en-US" sz="2800" dirty="0" err="1">
                <a:sym typeface="Wingdings" pitchFamily="2" charset="2"/>
              </a:rPr>
              <a:t>Kemenkes</a:t>
            </a:r>
            <a:r>
              <a:rPr lang="en-US" sz="2800" dirty="0">
                <a:sym typeface="Wingdings" pitchFamily="2" charset="2"/>
              </a:rPr>
              <a:t> </a:t>
            </a:r>
            <a:r>
              <a:rPr lang="en-US" sz="2800" dirty="0" err="1">
                <a:sym typeface="Wingdings" pitchFamily="2" charset="2"/>
              </a:rPr>
              <a:t>takut</a:t>
            </a:r>
            <a:r>
              <a:rPr lang="en-US" sz="2800" dirty="0">
                <a:sym typeface="Wingdings" pitchFamily="2" charset="2"/>
              </a:rPr>
              <a:t> </a:t>
            </a:r>
            <a:r>
              <a:rPr lang="en-US" sz="2800" dirty="0" err="1">
                <a:sym typeface="Wingdings" pitchFamily="2" charset="2"/>
              </a:rPr>
              <a:t>terkena</a:t>
            </a:r>
            <a:r>
              <a:rPr lang="en-US" sz="2800" dirty="0">
                <a:sym typeface="Wingdings" pitchFamily="2" charset="2"/>
              </a:rPr>
              <a:t> </a:t>
            </a:r>
            <a:r>
              <a:rPr lang="en-US" sz="2800" dirty="0" err="1">
                <a:sym typeface="Wingdings" pitchFamily="2" charset="2"/>
              </a:rPr>
              <a:t>delik</a:t>
            </a:r>
            <a:r>
              <a:rPr lang="en-US" sz="2800" dirty="0">
                <a:sym typeface="Wingdings" pitchFamily="2" charset="2"/>
              </a:rPr>
              <a:t> </a:t>
            </a:r>
            <a:r>
              <a:rPr lang="en-US" sz="2800" dirty="0" err="1">
                <a:sym typeface="Wingdings" pitchFamily="2" charset="2"/>
              </a:rPr>
              <a:t>korupsi</a:t>
            </a:r>
            <a:r>
              <a:rPr lang="en-US" sz="2800" dirty="0">
                <a:sym typeface="Wingdings" pitchFamily="2" charset="2"/>
              </a:rPr>
              <a:t>.</a:t>
            </a:r>
          </a:p>
          <a:p>
            <a:r>
              <a:rPr lang="en-US" sz="2800" dirty="0" err="1"/>
              <a:t>Pilihan</a:t>
            </a:r>
            <a:r>
              <a:rPr lang="en-US" sz="2800" dirty="0"/>
              <a:t> rapid-test:</a:t>
            </a:r>
          </a:p>
          <a:p>
            <a:pPr lvl="1"/>
            <a:r>
              <a:rPr lang="en-US" sz="2400" dirty="0" err="1"/>
              <a:t>Imunoglobulin</a:t>
            </a:r>
            <a:r>
              <a:rPr lang="en-US" sz="2400" dirty="0"/>
              <a:t> test (</a:t>
            </a:r>
            <a:r>
              <a:rPr lang="en-US" sz="2400" dirty="0" err="1"/>
              <a:t>Rp</a:t>
            </a:r>
            <a:r>
              <a:rPr lang="en-US" sz="2400" dirty="0"/>
              <a:t> 150 </a:t>
            </a:r>
            <a:r>
              <a:rPr lang="en-US" sz="2400" dirty="0" err="1"/>
              <a:t>rb</a:t>
            </a:r>
            <a:r>
              <a:rPr lang="en-US" sz="2400" dirty="0"/>
              <a:t> per unit): 30 </a:t>
            </a:r>
            <a:r>
              <a:rPr lang="en-US" sz="2400" dirty="0" err="1"/>
              <a:t>menit</a:t>
            </a:r>
            <a:r>
              <a:rPr lang="en-US" sz="2400" dirty="0"/>
              <a:t>, </a:t>
            </a:r>
            <a:r>
              <a:rPr lang="en-US" sz="2400" dirty="0" err="1"/>
              <a:t>akurasi</a:t>
            </a:r>
            <a:r>
              <a:rPr lang="en-US" sz="2400" dirty="0"/>
              <a:t> 85%, </a:t>
            </a:r>
            <a:r>
              <a:rPr lang="en-US" sz="2400" dirty="0" err="1"/>
              <a:t>tidak</a:t>
            </a:r>
            <a:r>
              <a:rPr lang="en-US" sz="2400" dirty="0"/>
              <a:t> </a:t>
            </a:r>
            <a:r>
              <a:rPr lang="en-US" sz="2400" dirty="0" err="1"/>
              <a:t>membaca</a:t>
            </a:r>
            <a:r>
              <a:rPr lang="en-US" sz="2400" dirty="0"/>
              <a:t> </a:t>
            </a:r>
            <a:r>
              <a:rPr lang="en-US" sz="2400" dirty="0" err="1"/>
              <a:t>konsentrasi</a:t>
            </a:r>
            <a:r>
              <a:rPr lang="en-US" sz="2400" dirty="0"/>
              <a:t> virus, </a:t>
            </a:r>
            <a:r>
              <a:rPr lang="en-US" sz="2400" dirty="0" err="1"/>
              <a:t>shg</a:t>
            </a:r>
            <a:r>
              <a:rPr lang="en-US" sz="2400" dirty="0"/>
              <a:t> </a:t>
            </a:r>
            <a:r>
              <a:rPr lang="en-US" sz="2400" dirty="0" err="1"/>
              <a:t>bisa</a:t>
            </a:r>
            <a:r>
              <a:rPr lang="en-US" sz="2400" dirty="0"/>
              <a:t> </a:t>
            </a:r>
            <a:r>
              <a:rPr lang="en-US" sz="2400" dirty="0" err="1"/>
              <a:t>menjadi</a:t>
            </a:r>
            <a:r>
              <a:rPr lang="en-US" sz="2400" dirty="0"/>
              <a:t> “alarm </a:t>
            </a:r>
            <a:r>
              <a:rPr lang="en-US" sz="2400" dirty="0" err="1"/>
              <a:t>palsu</a:t>
            </a:r>
            <a:r>
              <a:rPr lang="en-US" sz="2400" dirty="0"/>
              <a:t>”.</a:t>
            </a:r>
          </a:p>
          <a:p>
            <a:pPr lvl="1"/>
            <a:r>
              <a:rPr lang="en-US" sz="2400" dirty="0"/>
              <a:t>PCR (Polymerase Chain Reaction), </a:t>
            </a:r>
            <a:r>
              <a:rPr lang="en-US" sz="2400" dirty="0" err="1"/>
              <a:t>Rp</a:t>
            </a:r>
            <a:r>
              <a:rPr lang="en-US" sz="2400" dirty="0"/>
              <a:t> 2 </a:t>
            </a:r>
            <a:r>
              <a:rPr lang="en-US" sz="2400" dirty="0" err="1"/>
              <a:t>jt</a:t>
            </a:r>
            <a:r>
              <a:rPr lang="en-US" sz="2400" dirty="0"/>
              <a:t> per unit: 3 </a:t>
            </a:r>
            <a:r>
              <a:rPr lang="en-US" sz="2400" dirty="0" err="1"/>
              <a:t>hari</a:t>
            </a:r>
            <a:r>
              <a:rPr lang="en-US" sz="2400" dirty="0"/>
              <a:t>, </a:t>
            </a:r>
            <a:r>
              <a:rPr lang="en-US" sz="2400" dirty="0" err="1"/>
              <a:t>akurasi</a:t>
            </a:r>
            <a:r>
              <a:rPr lang="en-US" sz="2400" dirty="0"/>
              <a:t> 90%, </a:t>
            </a:r>
            <a:r>
              <a:rPr lang="en-US" sz="2400" dirty="0" err="1"/>
              <a:t>perlu</a:t>
            </a:r>
            <a:r>
              <a:rPr lang="en-US" sz="2400" dirty="0"/>
              <a:t> lab bio-safety level-2.</a:t>
            </a:r>
          </a:p>
          <a:p>
            <a:pPr lvl="1"/>
            <a:r>
              <a:rPr lang="en-US" sz="2400" dirty="0" err="1"/>
              <a:t>Tes</a:t>
            </a:r>
            <a:r>
              <a:rPr lang="en-US" sz="2400" dirty="0"/>
              <a:t> </a:t>
            </a:r>
            <a:r>
              <a:rPr lang="en-US" sz="2400" dirty="0" err="1"/>
              <a:t>molekuler</a:t>
            </a:r>
            <a:r>
              <a:rPr lang="en-US" sz="2400" dirty="0"/>
              <a:t> </a:t>
            </a:r>
            <a:r>
              <a:rPr lang="en-US" sz="2400" dirty="0" err="1"/>
              <a:t>cepat</a:t>
            </a:r>
            <a:r>
              <a:rPr lang="en-US" sz="2400" dirty="0">
                <a:sym typeface="Wingdings" pitchFamily="2" charset="2"/>
              </a:rPr>
              <a:t> (</a:t>
            </a:r>
            <a:r>
              <a:rPr lang="en-US" sz="2400" dirty="0" err="1">
                <a:sym typeface="Wingdings" pitchFamily="2" charset="2"/>
              </a:rPr>
              <a:t>Rp</a:t>
            </a:r>
            <a:r>
              <a:rPr lang="en-US" sz="2400" dirty="0">
                <a:sym typeface="Wingdings" pitchFamily="2" charset="2"/>
              </a:rPr>
              <a:t> 330 </a:t>
            </a:r>
            <a:r>
              <a:rPr lang="en-US" sz="2400" dirty="0" err="1">
                <a:sym typeface="Wingdings" pitchFamily="2" charset="2"/>
              </a:rPr>
              <a:t>rb</a:t>
            </a:r>
            <a:r>
              <a:rPr lang="en-US" sz="2400" dirty="0">
                <a:sym typeface="Wingdings" pitchFamily="2" charset="2"/>
              </a:rPr>
              <a:t> per cartridge): 1 jam, </a:t>
            </a:r>
            <a:r>
              <a:rPr lang="en-US" sz="2400" dirty="0" err="1">
                <a:sym typeface="Wingdings" pitchFamily="2" charset="2"/>
              </a:rPr>
              <a:t>akurasi</a:t>
            </a:r>
            <a:r>
              <a:rPr lang="en-US" sz="2400" dirty="0">
                <a:sym typeface="Wingdings" pitchFamily="2" charset="2"/>
              </a:rPr>
              <a:t> 99%, </a:t>
            </a:r>
            <a:r>
              <a:rPr lang="en-US" sz="2400" dirty="0" err="1">
                <a:sym typeface="Wingdings" pitchFamily="2" charset="2"/>
              </a:rPr>
              <a:t>pengadaan</a:t>
            </a:r>
            <a:r>
              <a:rPr lang="en-US" sz="2400" dirty="0">
                <a:sym typeface="Wingdings" pitchFamily="2" charset="2"/>
              </a:rPr>
              <a:t> </a:t>
            </a:r>
            <a:r>
              <a:rPr lang="en-US" sz="2400" dirty="0" err="1">
                <a:sym typeface="Wingdings" pitchFamily="2" charset="2"/>
              </a:rPr>
              <a:t>cepat</a:t>
            </a:r>
            <a:r>
              <a:rPr lang="en-US" sz="2400" dirty="0">
                <a:sym typeface="Wingdings" pitchFamily="2" charset="2"/>
              </a:rPr>
              <a:t> </a:t>
            </a:r>
            <a:r>
              <a:rPr lang="en-US" sz="2400" dirty="0" err="1">
                <a:sym typeface="Wingdings" pitchFamily="2" charset="2"/>
              </a:rPr>
              <a:t>sulit</a:t>
            </a:r>
            <a:r>
              <a:rPr lang="en-US" sz="2400" dirty="0">
                <a:sym typeface="Wingdings" pitchFamily="2" charset="2"/>
              </a:rPr>
              <a:t> (</a:t>
            </a:r>
            <a:r>
              <a:rPr lang="en-US" sz="2400" dirty="0" err="1">
                <a:sym typeface="Wingdings" pitchFamily="2" charset="2"/>
              </a:rPr>
              <a:t>semua</a:t>
            </a:r>
            <a:r>
              <a:rPr lang="en-US" sz="2400" dirty="0">
                <a:sym typeface="Wingdings" pitchFamily="2" charset="2"/>
              </a:rPr>
              <a:t> negara </a:t>
            </a:r>
            <a:r>
              <a:rPr lang="en-US" sz="2400" dirty="0" err="1">
                <a:sym typeface="Wingdings" pitchFamily="2" charset="2"/>
              </a:rPr>
              <a:t>pesan</a:t>
            </a:r>
            <a:r>
              <a:rPr lang="en-US" sz="2400" dirty="0">
                <a:sym typeface="Wingdings" pitchFamily="2" charset="2"/>
              </a:rPr>
              <a:t>).</a:t>
            </a:r>
            <a:endParaRPr lang="en-US" sz="2400" dirty="0"/>
          </a:p>
        </p:txBody>
      </p:sp>
    </p:spTree>
    <p:extLst>
      <p:ext uri="{BB962C8B-B14F-4D97-AF65-F5344CB8AC3E}">
        <p14:creationId xmlns:p14="http://schemas.microsoft.com/office/powerpoint/2010/main" val="3373582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5AFE-A01A-D948-B7B9-57AA1ECA032B}"/>
              </a:ext>
            </a:extLst>
          </p:cNvPr>
          <p:cNvSpPr>
            <a:spLocks noGrp="1"/>
          </p:cNvSpPr>
          <p:nvPr>
            <p:ph type="title"/>
          </p:nvPr>
        </p:nvSpPr>
        <p:spPr>
          <a:xfrm>
            <a:off x="457200" y="274639"/>
            <a:ext cx="8229600" cy="792161"/>
          </a:xfrm>
        </p:spPr>
        <p:txBody>
          <a:bodyPr>
            <a:normAutofit/>
          </a:bodyPr>
          <a:lstStyle/>
          <a:p>
            <a:r>
              <a:rPr lang="en-US" sz="3600" b="1" dirty="0" err="1"/>
              <a:t>Konflik</a:t>
            </a:r>
            <a:r>
              <a:rPr lang="en-US" sz="3600" b="1" dirty="0"/>
              <a:t> </a:t>
            </a:r>
            <a:r>
              <a:rPr lang="en-US" sz="3600" b="1" dirty="0" err="1"/>
              <a:t>Kepentingan</a:t>
            </a:r>
            <a:r>
              <a:rPr lang="en-US" sz="3600" b="1" dirty="0"/>
              <a:t> #1</a:t>
            </a:r>
          </a:p>
        </p:txBody>
      </p:sp>
      <p:sp>
        <p:nvSpPr>
          <p:cNvPr id="3" name="Content Placeholder 2">
            <a:extLst>
              <a:ext uri="{FF2B5EF4-FFF2-40B4-BE49-F238E27FC236}">
                <a16:creationId xmlns:a16="http://schemas.microsoft.com/office/drawing/2014/main" id="{B6D32693-1477-2D40-BB39-7239F0E225A3}"/>
              </a:ext>
            </a:extLst>
          </p:cNvPr>
          <p:cNvSpPr>
            <a:spLocks noGrp="1"/>
          </p:cNvSpPr>
          <p:nvPr>
            <p:ph idx="1"/>
          </p:nvPr>
        </p:nvSpPr>
        <p:spPr>
          <a:xfrm>
            <a:off x="457200" y="1295400"/>
            <a:ext cx="8458200" cy="4800600"/>
          </a:xfrm>
        </p:spPr>
        <p:txBody>
          <a:bodyPr>
            <a:normAutofit lnSpcReduction="10000"/>
          </a:bodyPr>
          <a:lstStyle/>
          <a:p>
            <a:pPr>
              <a:spcAft>
                <a:spcPts val="1200"/>
              </a:spcAft>
            </a:pPr>
            <a:r>
              <a:rPr lang="en-US" sz="2800" dirty="0"/>
              <a:t>Target </a:t>
            </a:r>
            <a:r>
              <a:rPr lang="en-US" sz="2800" dirty="0" err="1"/>
              <a:t>pemerintah</a:t>
            </a:r>
            <a:r>
              <a:rPr lang="en-US" sz="2800" dirty="0"/>
              <a:t>: 1 </a:t>
            </a:r>
            <a:r>
              <a:rPr lang="en-US" sz="2800" dirty="0" err="1"/>
              <a:t>jt</a:t>
            </a:r>
            <a:r>
              <a:rPr lang="en-US" sz="2800" dirty="0"/>
              <a:t> </a:t>
            </a:r>
            <a:r>
              <a:rPr lang="en-US" sz="2800" dirty="0" err="1"/>
              <a:t>tes</a:t>
            </a:r>
            <a:r>
              <a:rPr lang="en-US" sz="2800" dirty="0"/>
              <a:t> </a:t>
            </a:r>
            <a:r>
              <a:rPr lang="en-US" sz="2800" dirty="0" err="1"/>
              <a:t>cepat</a:t>
            </a:r>
            <a:r>
              <a:rPr lang="en-US" sz="2800" dirty="0"/>
              <a:t> di </a:t>
            </a:r>
            <a:r>
              <a:rPr lang="en-US" sz="2800" dirty="0" err="1"/>
              <a:t>seluruh</a:t>
            </a:r>
            <a:r>
              <a:rPr lang="en-US" sz="2800" dirty="0"/>
              <a:t> </a:t>
            </a:r>
            <a:r>
              <a:rPr lang="en-US" sz="2800" dirty="0" err="1"/>
              <a:t>tanahair</a:t>
            </a:r>
            <a:r>
              <a:rPr lang="en-US" sz="2800" dirty="0"/>
              <a:t>.</a:t>
            </a:r>
          </a:p>
          <a:p>
            <a:pPr>
              <a:spcAft>
                <a:spcPts val="1200"/>
              </a:spcAft>
            </a:pPr>
            <a:r>
              <a:rPr lang="en-US" sz="2800" dirty="0"/>
              <a:t>Di Bali, 39 </a:t>
            </a:r>
            <a:r>
              <a:rPr lang="en-US" sz="2800" dirty="0" err="1"/>
              <a:t>anggota</a:t>
            </a:r>
            <a:r>
              <a:rPr lang="en-US" sz="2800" dirty="0"/>
              <a:t> DPRD </a:t>
            </a:r>
            <a:r>
              <a:rPr lang="en-US" sz="2800" dirty="0" err="1"/>
              <a:t>minta</a:t>
            </a:r>
            <a:r>
              <a:rPr lang="en-US" sz="2800" dirty="0"/>
              <a:t> </a:t>
            </a:r>
            <a:r>
              <a:rPr lang="en-US" sz="2800" dirty="0" err="1"/>
              <a:t>dites</a:t>
            </a:r>
            <a:r>
              <a:rPr lang="en-US" sz="2800" dirty="0"/>
              <a:t> </a:t>
            </a:r>
            <a:r>
              <a:rPr lang="en-US" sz="2800" dirty="0" err="1"/>
              <a:t>bahkan</a:t>
            </a:r>
            <a:r>
              <a:rPr lang="en-US" sz="2800" dirty="0"/>
              <a:t> </a:t>
            </a:r>
            <a:r>
              <a:rPr lang="en-US" sz="2800" dirty="0" err="1"/>
              <a:t>sebelum</a:t>
            </a:r>
            <a:r>
              <a:rPr lang="en-US" sz="2800" dirty="0"/>
              <a:t> </a:t>
            </a:r>
            <a:r>
              <a:rPr lang="en-US" sz="2800" dirty="0" err="1"/>
              <a:t>petugas</a:t>
            </a:r>
            <a:r>
              <a:rPr lang="en-US" sz="2800" dirty="0"/>
              <a:t> </a:t>
            </a:r>
            <a:r>
              <a:rPr lang="en-US" sz="2800" dirty="0" err="1"/>
              <a:t>medis</a:t>
            </a:r>
            <a:r>
              <a:rPr lang="en-US" sz="2800" dirty="0"/>
              <a:t> di RS.</a:t>
            </a:r>
          </a:p>
          <a:p>
            <a:pPr>
              <a:spcAft>
                <a:spcPts val="1200"/>
              </a:spcAft>
            </a:pPr>
            <a:r>
              <a:rPr lang="en-US" sz="2800" dirty="0"/>
              <a:t>Karena </a:t>
            </a:r>
            <a:r>
              <a:rPr lang="en-US" sz="2800" dirty="0" err="1"/>
              <a:t>keterlambatan</a:t>
            </a:r>
            <a:r>
              <a:rPr lang="en-US" sz="2800" dirty="0"/>
              <a:t> </a:t>
            </a:r>
            <a:r>
              <a:rPr lang="en-US" sz="2800" dirty="0" err="1"/>
              <a:t>pembagian</a:t>
            </a:r>
            <a:r>
              <a:rPr lang="en-US" sz="2800" dirty="0"/>
              <a:t> rapid-test oleh </a:t>
            </a:r>
            <a:r>
              <a:rPr lang="en-US" sz="2800" dirty="0" err="1"/>
              <a:t>pemerintah</a:t>
            </a:r>
            <a:r>
              <a:rPr lang="en-US" sz="2800" dirty="0"/>
              <a:t>, RS </a:t>
            </a:r>
            <a:r>
              <a:rPr lang="en-US" sz="2800" dirty="0" err="1"/>
              <a:t>bnyk</a:t>
            </a:r>
            <a:r>
              <a:rPr lang="en-US" sz="2800" dirty="0"/>
              <a:t> </a:t>
            </a:r>
            <a:r>
              <a:rPr lang="en-US" sz="2800" dirty="0" err="1"/>
              <a:t>yg</a:t>
            </a:r>
            <a:r>
              <a:rPr lang="en-US" sz="2800" dirty="0"/>
              <a:t> </a:t>
            </a:r>
            <a:r>
              <a:rPr lang="en-US" sz="2800" dirty="0" err="1"/>
              <a:t>mengimpor</a:t>
            </a:r>
            <a:r>
              <a:rPr lang="en-US" sz="2800" dirty="0"/>
              <a:t> </a:t>
            </a:r>
            <a:r>
              <a:rPr lang="en-US" sz="2800" dirty="0" err="1"/>
              <a:t>sendiri</a:t>
            </a:r>
            <a:r>
              <a:rPr lang="en-US" sz="2800" dirty="0"/>
              <a:t>. </a:t>
            </a:r>
          </a:p>
          <a:p>
            <a:pPr>
              <a:spcAft>
                <a:spcPts val="1200"/>
              </a:spcAft>
            </a:pPr>
            <a:r>
              <a:rPr lang="en-US" sz="2800" dirty="0" err="1"/>
              <a:t>Larangan</a:t>
            </a:r>
            <a:r>
              <a:rPr lang="en-US" sz="2800" dirty="0"/>
              <a:t> </a:t>
            </a:r>
            <a:r>
              <a:rPr lang="en-US" sz="2800" dirty="0" err="1"/>
              <a:t>ekspor</a:t>
            </a:r>
            <a:r>
              <a:rPr lang="en-US" sz="2800" dirty="0"/>
              <a:t> masker, APD, </a:t>
            </a:r>
            <a:r>
              <a:rPr lang="en-US" sz="2800" dirty="0" err="1"/>
              <a:t>antiseptik</a:t>
            </a:r>
            <a:r>
              <a:rPr lang="en-US" sz="2800" dirty="0"/>
              <a:t> </a:t>
            </a:r>
            <a:r>
              <a:rPr lang="en-US" sz="2800" dirty="0" err="1"/>
              <a:t>karena</a:t>
            </a:r>
            <a:r>
              <a:rPr lang="en-US" sz="2800" dirty="0"/>
              <a:t> </a:t>
            </a:r>
            <a:r>
              <a:rPr lang="en-US" sz="2800" dirty="0" err="1"/>
              <a:t>kapasitas</a:t>
            </a:r>
            <a:r>
              <a:rPr lang="en-US" sz="2800" dirty="0"/>
              <a:t> </a:t>
            </a:r>
            <a:r>
              <a:rPr lang="en-US" sz="2800" dirty="0" err="1"/>
              <a:t>produksi</a:t>
            </a:r>
            <a:r>
              <a:rPr lang="en-US" sz="2800" dirty="0"/>
              <a:t> DN </a:t>
            </a:r>
            <a:r>
              <a:rPr lang="en-US" sz="2800" dirty="0" err="1"/>
              <a:t>hanya</a:t>
            </a:r>
            <a:r>
              <a:rPr lang="en-US" sz="2800" dirty="0"/>
              <a:t> 913 </a:t>
            </a:r>
            <a:r>
              <a:rPr lang="en-US" sz="2800" dirty="0" err="1"/>
              <a:t>rb</a:t>
            </a:r>
            <a:r>
              <a:rPr lang="en-US" sz="2800" dirty="0"/>
              <a:t>/</a:t>
            </a:r>
            <a:r>
              <a:rPr lang="en-US" sz="2800" dirty="0" err="1"/>
              <a:t>bulan</a:t>
            </a:r>
            <a:r>
              <a:rPr lang="en-US" sz="2800" dirty="0"/>
              <a:t> (</a:t>
            </a:r>
            <a:r>
              <a:rPr lang="en-US" sz="2800" dirty="0" err="1"/>
              <a:t>Permendag</a:t>
            </a:r>
            <a:r>
              <a:rPr lang="en-US" sz="2800" dirty="0"/>
              <a:t> 23/2020); </a:t>
            </a:r>
            <a:r>
              <a:rPr lang="en-US" sz="2800" dirty="0" err="1"/>
              <a:t>tetapi</a:t>
            </a:r>
            <a:r>
              <a:rPr lang="en-US" sz="2800" dirty="0"/>
              <a:t> </a:t>
            </a:r>
            <a:r>
              <a:rPr lang="en-US" sz="2800" dirty="0" err="1"/>
              <a:t>bnyk</a:t>
            </a:r>
            <a:r>
              <a:rPr lang="en-US" sz="2800" dirty="0"/>
              <a:t> </a:t>
            </a:r>
            <a:r>
              <a:rPr lang="en-US" sz="2800" dirty="0" err="1"/>
              <a:t>pengusaha</a:t>
            </a:r>
            <a:r>
              <a:rPr lang="en-US" sz="2800" dirty="0"/>
              <a:t> </a:t>
            </a:r>
            <a:r>
              <a:rPr lang="en-US" sz="2800" dirty="0" err="1"/>
              <a:t>yg</a:t>
            </a:r>
            <a:r>
              <a:rPr lang="en-US" sz="2800" dirty="0"/>
              <a:t> </a:t>
            </a:r>
            <a:r>
              <a:rPr lang="en-US" sz="2800" dirty="0" err="1"/>
              <a:t>tetap</a:t>
            </a:r>
            <a:r>
              <a:rPr lang="en-US" sz="2800" dirty="0"/>
              <a:t> </a:t>
            </a:r>
            <a:r>
              <a:rPr lang="en-US" sz="2800" dirty="0" err="1"/>
              <a:t>mengekspor</a:t>
            </a:r>
            <a:r>
              <a:rPr lang="en-US" sz="2800" dirty="0"/>
              <a:t> </a:t>
            </a:r>
            <a:r>
              <a:rPr lang="en-US" sz="2800" dirty="0" err="1"/>
              <a:t>melalui</a:t>
            </a:r>
            <a:r>
              <a:rPr lang="en-US" sz="2800" dirty="0"/>
              <a:t> </a:t>
            </a:r>
            <a:r>
              <a:rPr lang="en-US" sz="2800" dirty="0" err="1"/>
              <a:t>kolusi</a:t>
            </a:r>
            <a:r>
              <a:rPr lang="en-US" sz="2800" dirty="0"/>
              <a:t> dg </a:t>
            </a:r>
            <a:r>
              <a:rPr lang="en-US" sz="2800" dirty="0" err="1"/>
              <a:t>pejabat</a:t>
            </a:r>
            <a:r>
              <a:rPr lang="en-US" sz="2800" dirty="0"/>
              <a:t> </a:t>
            </a:r>
            <a:r>
              <a:rPr lang="en-US" sz="2800" dirty="0" err="1"/>
              <a:t>Kemenkes</a:t>
            </a:r>
            <a:r>
              <a:rPr lang="en-US" sz="2800" dirty="0"/>
              <a:t> &amp; </a:t>
            </a:r>
            <a:r>
              <a:rPr lang="en-US" sz="2800" dirty="0" err="1"/>
              <a:t>Kemendag</a:t>
            </a:r>
            <a:r>
              <a:rPr lang="en-US" sz="2800" dirty="0"/>
              <a:t>.</a:t>
            </a:r>
          </a:p>
        </p:txBody>
      </p:sp>
    </p:spTree>
    <p:extLst>
      <p:ext uri="{BB962C8B-B14F-4D97-AF65-F5344CB8AC3E}">
        <p14:creationId xmlns:p14="http://schemas.microsoft.com/office/powerpoint/2010/main" val="32379373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CCFF-E677-7D49-BBC7-24F72A446EA0}"/>
              </a:ext>
            </a:extLst>
          </p:cNvPr>
          <p:cNvSpPr>
            <a:spLocks noGrp="1"/>
          </p:cNvSpPr>
          <p:nvPr>
            <p:ph type="title"/>
          </p:nvPr>
        </p:nvSpPr>
        <p:spPr>
          <a:xfrm>
            <a:off x="457200" y="274639"/>
            <a:ext cx="8229600" cy="715961"/>
          </a:xfrm>
        </p:spPr>
        <p:txBody>
          <a:bodyPr>
            <a:normAutofit/>
          </a:bodyPr>
          <a:lstStyle/>
          <a:p>
            <a:r>
              <a:rPr lang="en-US" sz="3600" b="1" dirty="0" err="1"/>
              <a:t>Konflik</a:t>
            </a:r>
            <a:r>
              <a:rPr lang="en-US" sz="3600" b="1" dirty="0"/>
              <a:t> </a:t>
            </a:r>
            <a:r>
              <a:rPr lang="en-US" sz="3600" b="1" dirty="0" err="1"/>
              <a:t>Kepentingan</a:t>
            </a:r>
            <a:r>
              <a:rPr lang="en-US" sz="3600" b="1" dirty="0"/>
              <a:t> #2</a:t>
            </a:r>
          </a:p>
        </p:txBody>
      </p:sp>
      <p:sp>
        <p:nvSpPr>
          <p:cNvPr id="3" name="Content Placeholder 2">
            <a:extLst>
              <a:ext uri="{FF2B5EF4-FFF2-40B4-BE49-F238E27FC236}">
                <a16:creationId xmlns:a16="http://schemas.microsoft.com/office/drawing/2014/main" id="{01F8CC1F-1C3B-D748-8E7B-D5E5BD7D3E0E}"/>
              </a:ext>
            </a:extLst>
          </p:cNvPr>
          <p:cNvSpPr>
            <a:spLocks noGrp="1"/>
          </p:cNvSpPr>
          <p:nvPr>
            <p:ph idx="1"/>
          </p:nvPr>
        </p:nvSpPr>
        <p:spPr>
          <a:xfrm>
            <a:off x="152400" y="1295400"/>
            <a:ext cx="8839200" cy="5181599"/>
          </a:xfrm>
        </p:spPr>
        <p:txBody>
          <a:bodyPr>
            <a:normAutofit fontScale="85000" lnSpcReduction="20000"/>
          </a:bodyPr>
          <a:lstStyle/>
          <a:p>
            <a:pPr>
              <a:spcAft>
                <a:spcPts val="1200"/>
              </a:spcAft>
            </a:pPr>
            <a:r>
              <a:rPr lang="en-US" dirty="0" err="1"/>
              <a:t>Koordinasi</a:t>
            </a:r>
            <a:r>
              <a:rPr lang="en-US" dirty="0"/>
              <a:t> </a:t>
            </a:r>
            <a:r>
              <a:rPr lang="en-US" dirty="0" err="1"/>
              <a:t>kebijakan</a:t>
            </a:r>
            <a:r>
              <a:rPr lang="en-US" dirty="0"/>
              <a:t> </a:t>
            </a:r>
            <a:r>
              <a:rPr lang="en-US" dirty="0" err="1"/>
              <a:t>Pempus</a:t>
            </a:r>
            <a:r>
              <a:rPr lang="en-US" dirty="0"/>
              <a:t> vs </a:t>
            </a:r>
            <a:r>
              <a:rPr lang="en-US" dirty="0" err="1"/>
              <a:t>Pemda</a:t>
            </a:r>
            <a:r>
              <a:rPr lang="en-US" dirty="0"/>
              <a:t>: Data </a:t>
            </a:r>
            <a:r>
              <a:rPr lang="en-US" dirty="0" err="1"/>
              <a:t>positif</a:t>
            </a:r>
            <a:r>
              <a:rPr lang="en-US" dirty="0"/>
              <a:t>, PDP, ODP; </a:t>
            </a:r>
            <a:r>
              <a:rPr lang="en-US" dirty="0" err="1"/>
              <a:t>Pempus</a:t>
            </a:r>
            <a:r>
              <a:rPr lang="en-US" dirty="0"/>
              <a:t>: PSBB, </a:t>
            </a:r>
            <a:r>
              <a:rPr lang="en-US" dirty="0" err="1"/>
              <a:t>Pemda</a:t>
            </a:r>
            <a:r>
              <a:rPr lang="en-US" i="1" dirty="0"/>
              <a:t>: lock-down </a:t>
            </a:r>
            <a:r>
              <a:rPr lang="en-US" dirty="0"/>
              <a:t>(DKI, </a:t>
            </a:r>
            <a:r>
              <a:rPr lang="en-US" dirty="0" err="1"/>
              <a:t>Jabar</a:t>
            </a:r>
            <a:r>
              <a:rPr lang="en-US" dirty="0"/>
              <a:t>, </a:t>
            </a:r>
            <a:r>
              <a:rPr lang="en-US" dirty="0" err="1"/>
              <a:t>Purwakarta</a:t>
            </a:r>
            <a:r>
              <a:rPr lang="en-US" dirty="0"/>
              <a:t>, </a:t>
            </a:r>
            <a:r>
              <a:rPr lang="en-US" dirty="0" err="1"/>
              <a:t>Tegal</a:t>
            </a:r>
            <a:r>
              <a:rPr lang="en-US" dirty="0"/>
              <a:t>, </a:t>
            </a:r>
            <a:r>
              <a:rPr lang="en-US" dirty="0" err="1"/>
              <a:t>Gayu</a:t>
            </a:r>
            <a:r>
              <a:rPr lang="en-US" dirty="0"/>
              <a:t> </a:t>
            </a:r>
            <a:r>
              <a:rPr lang="en-US" dirty="0" err="1"/>
              <a:t>Luwes</a:t>
            </a:r>
            <a:r>
              <a:rPr lang="en-US" dirty="0"/>
              <a:t>). </a:t>
            </a:r>
          </a:p>
          <a:p>
            <a:pPr>
              <a:spcAft>
                <a:spcPts val="1200"/>
              </a:spcAft>
            </a:pPr>
            <a:r>
              <a:rPr lang="en-US" dirty="0" err="1"/>
              <a:t>Stafsus</a:t>
            </a:r>
            <a:r>
              <a:rPr lang="en-US" dirty="0"/>
              <a:t> </a:t>
            </a:r>
            <a:r>
              <a:rPr lang="en-US" dirty="0" err="1"/>
              <a:t>Presiden</a:t>
            </a:r>
            <a:r>
              <a:rPr lang="en-US" dirty="0"/>
              <a:t> </a:t>
            </a:r>
            <a:r>
              <a:rPr lang="en-US" dirty="0" err="1"/>
              <a:t>yg</a:t>
            </a:r>
            <a:r>
              <a:rPr lang="en-US" dirty="0"/>
              <a:t> </a:t>
            </a:r>
            <a:r>
              <a:rPr lang="en-US" dirty="0" err="1"/>
              <a:t>terpaksa</a:t>
            </a:r>
            <a:r>
              <a:rPr lang="en-US" dirty="0"/>
              <a:t> </a:t>
            </a:r>
            <a:r>
              <a:rPr lang="en-US" dirty="0" err="1"/>
              <a:t>mundur</a:t>
            </a:r>
            <a:r>
              <a:rPr lang="en-US" dirty="0"/>
              <a:t>: 1) Adamas BS </a:t>
            </a:r>
            <a:r>
              <a:rPr lang="en-US" dirty="0" err="1"/>
              <a:t>Devara</a:t>
            </a:r>
            <a:r>
              <a:rPr lang="en-US" dirty="0"/>
              <a:t>, </a:t>
            </a:r>
            <a:r>
              <a:rPr lang="en-US" dirty="0" err="1"/>
              <a:t>Ruang</a:t>
            </a:r>
            <a:r>
              <a:rPr lang="en-US" dirty="0"/>
              <a:t>-Guru </a:t>
            </a:r>
            <a:r>
              <a:rPr lang="en-US" dirty="0" err="1"/>
              <a:t>dijadikan</a:t>
            </a:r>
            <a:r>
              <a:rPr lang="en-US" dirty="0"/>
              <a:t> </a:t>
            </a:r>
            <a:r>
              <a:rPr lang="en-US" dirty="0" err="1"/>
              <a:t>mitra</a:t>
            </a:r>
            <a:r>
              <a:rPr lang="en-US" dirty="0"/>
              <a:t> </a:t>
            </a:r>
            <a:r>
              <a:rPr lang="en-US" dirty="0" err="1"/>
              <a:t>dlm</a:t>
            </a:r>
            <a:r>
              <a:rPr lang="en-US" dirty="0"/>
              <a:t> </a:t>
            </a:r>
            <a:r>
              <a:rPr lang="en-US" dirty="0" err="1"/>
              <a:t>pelatihan</a:t>
            </a:r>
            <a:r>
              <a:rPr lang="en-US" dirty="0"/>
              <a:t> </a:t>
            </a:r>
            <a:r>
              <a:rPr lang="en-US" dirty="0" err="1"/>
              <a:t>pra-kerja</a:t>
            </a:r>
            <a:r>
              <a:rPr lang="en-US" dirty="0"/>
              <a:t>. 2) Andi </a:t>
            </a:r>
            <a:r>
              <a:rPr lang="en-US" dirty="0" err="1"/>
              <a:t>Taufan</a:t>
            </a:r>
            <a:r>
              <a:rPr lang="en-US" dirty="0"/>
              <a:t> GP, </a:t>
            </a:r>
            <a:r>
              <a:rPr lang="en-US" dirty="0" err="1"/>
              <a:t>membuat</a:t>
            </a:r>
            <a:r>
              <a:rPr lang="en-US" dirty="0"/>
              <a:t> </a:t>
            </a:r>
            <a:r>
              <a:rPr lang="en-US" dirty="0" err="1"/>
              <a:t>katebelece</a:t>
            </a:r>
            <a:r>
              <a:rPr lang="en-US" dirty="0"/>
              <a:t> </a:t>
            </a:r>
            <a:r>
              <a:rPr lang="en-US" dirty="0" err="1"/>
              <a:t>ke</a:t>
            </a:r>
            <a:r>
              <a:rPr lang="en-US" dirty="0"/>
              <a:t> </a:t>
            </a:r>
            <a:r>
              <a:rPr lang="en-US" dirty="0" err="1"/>
              <a:t>Camat</a:t>
            </a:r>
            <a:r>
              <a:rPr lang="en-US" dirty="0"/>
              <a:t> spy </a:t>
            </a:r>
            <a:r>
              <a:rPr lang="en-US" dirty="0" err="1"/>
              <a:t>mendukung</a:t>
            </a:r>
            <a:r>
              <a:rPr lang="en-US" dirty="0"/>
              <a:t> PT </a:t>
            </a:r>
            <a:r>
              <a:rPr lang="en-US" dirty="0" err="1"/>
              <a:t>Amartha</a:t>
            </a:r>
            <a:r>
              <a:rPr lang="en-US" dirty="0"/>
              <a:t> </a:t>
            </a:r>
            <a:r>
              <a:rPr lang="en-US" dirty="0" err="1"/>
              <a:t>Fintek</a:t>
            </a:r>
            <a:r>
              <a:rPr lang="en-US" dirty="0"/>
              <a:t> </a:t>
            </a:r>
            <a:r>
              <a:rPr lang="en-US" dirty="0" err="1"/>
              <a:t>dlm</a:t>
            </a:r>
            <a:r>
              <a:rPr lang="en-US" dirty="0"/>
              <a:t> program Covid-19.</a:t>
            </a:r>
          </a:p>
          <a:p>
            <a:pPr>
              <a:spcAft>
                <a:spcPts val="1200"/>
              </a:spcAft>
            </a:pPr>
            <a:r>
              <a:rPr lang="en-US" dirty="0" err="1"/>
              <a:t>Kriminalisasi</a:t>
            </a:r>
            <a:r>
              <a:rPr lang="en-US" dirty="0"/>
              <a:t> </a:t>
            </a:r>
            <a:r>
              <a:rPr lang="en-US" dirty="0" err="1"/>
              <a:t>pegiat</a:t>
            </a:r>
            <a:r>
              <a:rPr lang="en-US" dirty="0"/>
              <a:t> </a:t>
            </a:r>
            <a:r>
              <a:rPr lang="en-US" dirty="0" err="1"/>
              <a:t>sosial</a:t>
            </a:r>
            <a:r>
              <a:rPr lang="en-US" dirty="0"/>
              <a:t> </a:t>
            </a:r>
            <a:r>
              <a:rPr lang="en-US" dirty="0" err="1"/>
              <a:t>yg</a:t>
            </a:r>
            <a:r>
              <a:rPr lang="en-US" dirty="0"/>
              <a:t> </a:t>
            </a:r>
            <a:r>
              <a:rPr lang="en-US" dirty="0" err="1"/>
              <a:t>mengkritik</a:t>
            </a:r>
            <a:r>
              <a:rPr lang="en-US" dirty="0"/>
              <a:t> data Covid-19: </a:t>
            </a:r>
            <a:r>
              <a:rPr lang="en-US" dirty="0" err="1"/>
              <a:t>Ravio</a:t>
            </a:r>
            <a:r>
              <a:rPr lang="en-US" dirty="0"/>
              <a:t> Patra </a:t>
            </a:r>
            <a:r>
              <a:rPr lang="en-US" dirty="0" err="1"/>
              <a:t>ditangkap</a:t>
            </a:r>
            <a:r>
              <a:rPr lang="en-US" dirty="0"/>
              <a:t> </a:t>
            </a:r>
            <a:r>
              <a:rPr lang="en-US" dirty="0" err="1"/>
              <a:t>Polda</a:t>
            </a:r>
            <a:r>
              <a:rPr lang="en-US" dirty="0"/>
              <a:t> Metro Jaya dg </a:t>
            </a:r>
            <a:r>
              <a:rPr lang="en-US" dirty="0" err="1"/>
              <a:t>tuduhan</a:t>
            </a:r>
            <a:r>
              <a:rPr lang="en-US" dirty="0"/>
              <a:t> </a:t>
            </a:r>
            <a:r>
              <a:rPr lang="en-US" dirty="0" err="1"/>
              <a:t>yg</a:t>
            </a:r>
            <a:r>
              <a:rPr lang="en-US" dirty="0"/>
              <a:t> </a:t>
            </a:r>
            <a:r>
              <a:rPr lang="en-US" dirty="0" err="1"/>
              <a:t>direkayasa</a:t>
            </a:r>
            <a:r>
              <a:rPr lang="en-US" dirty="0"/>
              <a:t> </a:t>
            </a:r>
            <a:r>
              <a:rPr lang="en-US" dirty="0" err="1"/>
              <a:t>dari</a:t>
            </a:r>
            <a:r>
              <a:rPr lang="en-US" dirty="0"/>
              <a:t> </a:t>
            </a:r>
            <a:r>
              <a:rPr lang="en-US" dirty="0" err="1"/>
              <a:t>akun</a:t>
            </a:r>
            <a:r>
              <a:rPr lang="en-US" dirty="0"/>
              <a:t> WA </a:t>
            </a:r>
            <a:r>
              <a:rPr lang="en-US" dirty="0" err="1"/>
              <a:t>yg</a:t>
            </a:r>
            <a:r>
              <a:rPr lang="en-US" dirty="0"/>
              <a:t> </a:t>
            </a:r>
            <a:r>
              <a:rPr lang="en-US" dirty="0" err="1"/>
              <a:t>diretas</a:t>
            </a:r>
            <a:r>
              <a:rPr lang="en-US" dirty="0"/>
              <a:t>; 3 </a:t>
            </a:r>
            <a:r>
              <a:rPr lang="en-US" dirty="0" err="1"/>
              <a:t>mhs</a:t>
            </a:r>
            <a:r>
              <a:rPr lang="en-US" dirty="0"/>
              <a:t> </a:t>
            </a:r>
            <a:r>
              <a:rPr lang="en-US" dirty="0" err="1"/>
              <a:t>ditangkap</a:t>
            </a:r>
            <a:r>
              <a:rPr lang="en-US" dirty="0"/>
              <a:t> dg </a:t>
            </a:r>
            <a:r>
              <a:rPr lang="en-US" dirty="0" err="1"/>
              <a:t>tuduhan</a:t>
            </a:r>
            <a:r>
              <a:rPr lang="en-US" dirty="0"/>
              <a:t> </a:t>
            </a:r>
            <a:r>
              <a:rPr lang="en-US" dirty="0" err="1"/>
              <a:t>bagian</a:t>
            </a:r>
            <a:r>
              <a:rPr lang="en-US" dirty="0"/>
              <a:t> </a:t>
            </a:r>
            <a:r>
              <a:rPr lang="en-US" dirty="0" err="1"/>
              <a:t>dari</a:t>
            </a:r>
            <a:r>
              <a:rPr lang="en-US" dirty="0"/>
              <a:t> </a:t>
            </a:r>
            <a:r>
              <a:rPr lang="en-US" dirty="0" err="1"/>
              <a:t>Anarko</a:t>
            </a:r>
            <a:r>
              <a:rPr lang="en-US" dirty="0"/>
              <a:t> </a:t>
            </a:r>
            <a:r>
              <a:rPr lang="en-US" dirty="0" err="1"/>
              <a:t>Sindikalis</a:t>
            </a:r>
            <a:r>
              <a:rPr lang="en-US" dirty="0"/>
              <a:t> di Malang; </a:t>
            </a:r>
            <a:r>
              <a:rPr lang="en-US" dirty="0" err="1"/>
              <a:t>intimidasi</a:t>
            </a:r>
            <a:r>
              <a:rPr lang="en-US" dirty="0"/>
              <a:t> </a:t>
            </a:r>
            <a:r>
              <a:rPr lang="en-US" dirty="0" err="1"/>
              <a:t>terhadap</a:t>
            </a:r>
            <a:r>
              <a:rPr lang="en-US" dirty="0"/>
              <a:t> </a:t>
            </a:r>
            <a:r>
              <a:rPr lang="en-US" dirty="0" err="1"/>
              <a:t>anggota</a:t>
            </a:r>
            <a:r>
              <a:rPr lang="en-US" dirty="0"/>
              <a:t> </a:t>
            </a:r>
            <a:r>
              <a:rPr lang="en-US" dirty="0" err="1"/>
              <a:t>dapur</a:t>
            </a:r>
            <a:r>
              <a:rPr lang="en-US" dirty="0"/>
              <a:t> </a:t>
            </a:r>
            <a:r>
              <a:rPr lang="en-US" dirty="0" err="1"/>
              <a:t>umum</a:t>
            </a:r>
            <a:r>
              <a:rPr lang="en-US" dirty="0"/>
              <a:t> </a:t>
            </a:r>
            <a:r>
              <a:rPr lang="en-US" dirty="0" err="1"/>
              <a:t>Solidaritas</a:t>
            </a:r>
            <a:r>
              <a:rPr lang="en-US" dirty="0"/>
              <a:t> </a:t>
            </a:r>
            <a:r>
              <a:rPr lang="en-US" dirty="0" err="1"/>
              <a:t>Pangan</a:t>
            </a:r>
            <a:r>
              <a:rPr lang="en-US" dirty="0"/>
              <a:t> </a:t>
            </a:r>
            <a:r>
              <a:rPr lang="en-US" dirty="0" err="1"/>
              <a:t>Jogja</a:t>
            </a:r>
            <a:r>
              <a:rPr lang="en-US" dirty="0"/>
              <a:t> (</a:t>
            </a:r>
            <a:r>
              <a:rPr lang="en-US" dirty="0" err="1"/>
              <a:t>Walhi</a:t>
            </a:r>
            <a:r>
              <a:rPr lang="en-US" dirty="0"/>
              <a:t>). </a:t>
            </a:r>
          </a:p>
        </p:txBody>
      </p:sp>
    </p:spTree>
    <p:extLst>
      <p:ext uri="{BB962C8B-B14F-4D97-AF65-F5344CB8AC3E}">
        <p14:creationId xmlns:p14="http://schemas.microsoft.com/office/powerpoint/2010/main" val="33018553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2A7E5-4530-8F4F-95EA-0C94C01A4EDD}"/>
              </a:ext>
            </a:extLst>
          </p:cNvPr>
          <p:cNvSpPr>
            <a:spLocks noGrp="1"/>
          </p:cNvSpPr>
          <p:nvPr>
            <p:ph type="title"/>
          </p:nvPr>
        </p:nvSpPr>
        <p:spPr>
          <a:xfrm>
            <a:off x="304800" y="1752600"/>
            <a:ext cx="3505200" cy="1104900"/>
          </a:xfrm>
        </p:spPr>
        <p:txBody>
          <a:bodyPr>
            <a:noAutofit/>
          </a:bodyPr>
          <a:lstStyle/>
          <a:p>
            <a:r>
              <a:rPr lang="en-US" sz="2800" dirty="0" err="1"/>
              <a:t>Penyimpangan</a:t>
            </a:r>
            <a:r>
              <a:rPr lang="en-US" sz="2800" dirty="0"/>
              <a:t> </a:t>
            </a:r>
            <a:r>
              <a:rPr lang="en-US" sz="2800" dirty="0" err="1"/>
              <a:t>terjadi</a:t>
            </a:r>
            <a:r>
              <a:rPr lang="en-US" sz="2800" dirty="0"/>
              <a:t> </a:t>
            </a:r>
            <a:r>
              <a:rPr lang="en-US" sz="2800" dirty="0" err="1"/>
              <a:t>hingga</a:t>
            </a:r>
            <a:r>
              <a:rPr lang="en-US" sz="2800" dirty="0"/>
              <a:t> level </a:t>
            </a:r>
            <a:r>
              <a:rPr lang="en-US" sz="2800" dirty="0" err="1"/>
              <a:t>Desa</a:t>
            </a:r>
            <a:r>
              <a:rPr lang="en-US" sz="2800" dirty="0"/>
              <a:t> </a:t>
            </a:r>
            <a:r>
              <a:rPr lang="en-US" sz="2800" dirty="0" err="1"/>
              <a:t>atau</a:t>
            </a:r>
            <a:r>
              <a:rPr lang="en-US" sz="2800" dirty="0"/>
              <a:t> </a:t>
            </a:r>
            <a:r>
              <a:rPr lang="en-US" sz="2800" dirty="0" err="1"/>
              <a:t>pembagi</a:t>
            </a:r>
            <a:r>
              <a:rPr lang="en-US" sz="2800" dirty="0"/>
              <a:t>.</a:t>
            </a:r>
          </a:p>
        </p:txBody>
      </p:sp>
      <p:pic>
        <p:nvPicPr>
          <p:cNvPr id="4" name="Picture 3">
            <a:extLst>
              <a:ext uri="{FF2B5EF4-FFF2-40B4-BE49-F238E27FC236}">
                <a16:creationId xmlns:a16="http://schemas.microsoft.com/office/drawing/2014/main" id="{22E5AFC7-0340-614D-B141-AD1AD6BE4B2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343400" y="457200"/>
            <a:ext cx="4088130" cy="5638800"/>
          </a:xfrm>
          <a:prstGeom prst="rect">
            <a:avLst/>
          </a:prstGeom>
        </p:spPr>
      </p:pic>
    </p:spTree>
    <p:extLst>
      <p:ext uri="{BB962C8B-B14F-4D97-AF65-F5344CB8AC3E}">
        <p14:creationId xmlns:p14="http://schemas.microsoft.com/office/powerpoint/2010/main" val="1501193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AEABE-8363-1C41-9703-00BB057E1666}"/>
              </a:ext>
            </a:extLst>
          </p:cNvPr>
          <p:cNvSpPr>
            <a:spLocks noGrp="1"/>
          </p:cNvSpPr>
          <p:nvPr>
            <p:ph type="title"/>
          </p:nvPr>
        </p:nvSpPr>
        <p:spPr>
          <a:xfrm>
            <a:off x="457200" y="274639"/>
            <a:ext cx="8229600" cy="792161"/>
          </a:xfrm>
        </p:spPr>
        <p:txBody>
          <a:bodyPr/>
          <a:lstStyle/>
          <a:p>
            <a:r>
              <a:rPr lang="en-US" b="1" dirty="0"/>
              <a:t>Talking Points</a:t>
            </a:r>
          </a:p>
        </p:txBody>
      </p:sp>
      <p:sp>
        <p:nvSpPr>
          <p:cNvPr id="3" name="Content Placeholder 2">
            <a:extLst>
              <a:ext uri="{FF2B5EF4-FFF2-40B4-BE49-F238E27FC236}">
                <a16:creationId xmlns:a16="http://schemas.microsoft.com/office/drawing/2014/main" id="{1AACE578-E383-DF4E-979F-CF48F4783575}"/>
              </a:ext>
            </a:extLst>
          </p:cNvPr>
          <p:cNvSpPr>
            <a:spLocks noGrp="1"/>
          </p:cNvSpPr>
          <p:nvPr>
            <p:ph idx="1"/>
          </p:nvPr>
        </p:nvSpPr>
        <p:spPr>
          <a:xfrm>
            <a:off x="152400" y="1417639"/>
            <a:ext cx="8839200" cy="4373561"/>
          </a:xfrm>
        </p:spPr>
        <p:txBody>
          <a:bodyPr>
            <a:normAutofit fontScale="92500" lnSpcReduction="20000"/>
          </a:bodyPr>
          <a:lstStyle/>
          <a:p>
            <a:pPr marL="514350" indent="-514350">
              <a:spcAft>
                <a:spcPts val="1200"/>
              </a:spcAft>
              <a:buFont typeface="+mj-lt"/>
              <a:buAutoNum type="arabicPeriod"/>
            </a:pPr>
            <a:r>
              <a:rPr lang="en-US" dirty="0"/>
              <a:t>Stimulus </a:t>
            </a:r>
            <a:r>
              <a:rPr lang="en-US" dirty="0" err="1"/>
              <a:t>anggaran</a:t>
            </a:r>
            <a:r>
              <a:rPr lang="en-US" dirty="0"/>
              <a:t> </a:t>
            </a:r>
            <a:r>
              <a:rPr lang="en-US" dirty="0" err="1"/>
              <a:t>sebagai</a:t>
            </a:r>
            <a:r>
              <a:rPr lang="en-US" dirty="0"/>
              <a:t> </a:t>
            </a:r>
            <a:r>
              <a:rPr lang="en-US" dirty="0" err="1"/>
              <a:t>kebijakan</a:t>
            </a:r>
            <a:r>
              <a:rPr lang="en-US" dirty="0"/>
              <a:t> </a:t>
            </a:r>
            <a:r>
              <a:rPr lang="en-US" i="1" dirty="0"/>
              <a:t>counter-cyclical</a:t>
            </a:r>
            <a:r>
              <a:rPr lang="en-US" dirty="0"/>
              <a:t>.</a:t>
            </a:r>
          </a:p>
          <a:p>
            <a:pPr marL="514350" indent="-514350">
              <a:spcAft>
                <a:spcPts val="1200"/>
              </a:spcAft>
              <a:buFont typeface="+mj-lt"/>
              <a:buAutoNum type="arabicPeriod"/>
            </a:pPr>
            <a:r>
              <a:rPr lang="en-US" dirty="0" err="1"/>
              <a:t>Pertarungan</a:t>
            </a:r>
            <a:r>
              <a:rPr lang="en-US" dirty="0"/>
              <a:t> </a:t>
            </a:r>
            <a:r>
              <a:rPr lang="en-US" dirty="0" err="1"/>
              <a:t>paradigma</a:t>
            </a:r>
            <a:r>
              <a:rPr lang="en-US" dirty="0"/>
              <a:t> </a:t>
            </a:r>
            <a:r>
              <a:rPr lang="en-US" dirty="0" err="1"/>
              <a:t>penanggulangan</a:t>
            </a:r>
            <a:r>
              <a:rPr lang="en-US" dirty="0"/>
              <a:t>: </a:t>
            </a:r>
          </a:p>
          <a:p>
            <a:pPr marL="914400" lvl="1" indent="-514350">
              <a:spcAft>
                <a:spcPts val="1200"/>
              </a:spcAft>
              <a:buFont typeface="Wingdings" pitchFamily="2" charset="2"/>
              <a:buChar char="Ø"/>
            </a:pPr>
            <a:r>
              <a:rPr lang="en-US" sz="3200" i="1" dirty="0"/>
              <a:t>Social-Distancing</a:t>
            </a:r>
            <a:r>
              <a:rPr lang="en-US" sz="3200" dirty="0"/>
              <a:t> (Hensley, 2020) vs. </a:t>
            </a:r>
            <a:r>
              <a:rPr lang="en-US" sz="3200" i="1" dirty="0"/>
              <a:t>Herd Immunity</a:t>
            </a:r>
            <a:r>
              <a:rPr lang="en-US" sz="3200" dirty="0"/>
              <a:t> (</a:t>
            </a:r>
            <a:r>
              <a:rPr lang="en-US" sz="3200" dirty="0" err="1"/>
              <a:t>Gordis</a:t>
            </a:r>
            <a:r>
              <a:rPr lang="en-US" sz="3200" dirty="0"/>
              <a:t>, 2013). </a:t>
            </a:r>
            <a:endParaRPr lang="en-US" dirty="0"/>
          </a:p>
          <a:p>
            <a:pPr marL="514350" indent="-514350">
              <a:spcAft>
                <a:spcPts val="1200"/>
              </a:spcAft>
              <a:buFont typeface="+mj-lt"/>
              <a:buAutoNum type="arabicPeriod"/>
            </a:pPr>
            <a:r>
              <a:rPr lang="en-US" dirty="0" err="1"/>
              <a:t>Prioritas</a:t>
            </a:r>
            <a:r>
              <a:rPr lang="en-US" dirty="0"/>
              <a:t> dan </a:t>
            </a:r>
            <a:r>
              <a:rPr lang="en-US" dirty="0" err="1"/>
              <a:t>konflik</a:t>
            </a:r>
            <a:r>
              <a:rPr lang="en-US" dirty="0"/>
              <a:t> </a:t>
            </a:r>
            <a:r>
              <a:rPr lang="en-US" dirty="0" err="1"/>
              <a:t>kepentingan</a:t>
            </a:r>
            <a:r>
              <a:rPr lang="en-US" dirty="0"/>
              <a:t> </a:t>
            </a:r>
            <a:r>
              <a:rPr lang="en-US" dirty="0" err="1"/>
              <a:t>dalam</a:t>
            </a:r>
            <a:r>
              <a:rPr lang="en-US" dirty="0"/>
              <a:t> </a:t>
            </a:r>
            <a:r>
              <a:rPr lang="en-US" dirty="0" err="1"/>
              <a:t>implementasi</a:t>
            </a:r>
            <a:r>
              <a:rPr lang="en-US" dirty="0"/>
              <a:t> </a:t>
            </a:r>
            <a:r>
              <a:rPr lang="en-US" dirty="0" err="1"/>
              <a:t>kedaruratan</a:t>
            </a:r>
            <a:r>
              <a:rPr lang="en-US" dirty="0"/>
              <a:t>.</a:t>
            </a:r>
          </a:p>
          <a:p>
            <a:pPr marL="514350" indent="-514350">
              <a:spcAft>
                <a:spcPts val="1200"/>
              </a:spcAft>
              <a:buFont typeface="+mj-lt"/>
              <a:buAutoNum type="arabicPeriod"/>
            </a:pPr>
            <a:r>
              <a:rPr lang="en-US" dirty="0" err="1"/>
              <a:t>Peran</a:t>
            </a:r>
            <a:r>
              <a:rPr lang="en-US" dirty="0"/>
              <a:t> </a:t>
            </a:r>
            <a:r>
              <a:rPr lang="en-US" i="1" dirty="0"/>
              <a:t>civil-society</a:t>
            </a:r>
            <a:r>
              <a:rPr lang="en-US" dirty="0"/>
              <a:t> </a:t>
            </a:r>
            <a:r>
              <a:rPr lang="en-US" dirty="0" err="1"/>
              <a:t>dalam</a:t>
            </a:r>
            <a:r>
              <a:rPr lang="en-US" dirty="0"/>
              <a:t> </a:t>
            </a:r>
            <a:r>
              <a:rPr lang="en-US" dirty="0" err="1"/>
              <a:t>penguatan</a:t>
            </a:r>
            <a:r>
              <a:rPr lang="en-US" dirty="0"/>
              <a:t> </a:t>
            </a:r>
            <a:r>
              <a:rPr lang="en-US" dirty="0" err="1"/>
              <a:t>akuntabilitas</a:t>
            </a:r>
            <a:r>
              <a:rPr lang="en-US" dirty="0"/>
              <a:t> </a:t>
            </a:r>
            <a:r>
              <a:rPr lang="en-US" dirty="0" err="1"/>
              <a:t>anggaran</a:t>
            </a:r>
            <a:r>
              <a:rPr lang="en-US" dirty="0"/>
              <a:t>.  </a:t>
            </a:r>
          </a:p>
        </p:txBody>
      </p:sp>
    </p:spTree>
    <p:extLst>
      <p:ext uri="{BB962C8B-B14F-4D97-AF65-F5344CB8AC3E}">
        <p14:creationId xmlns:p14="http://schemas.microsoft.com/office/powerpoint/2010/main" val="23246264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5B425-D6CA-0B47-8379-46E99408660C}"/>
              </a:ext>
            </a:extLst>
          </p:cNvPr>
          <p:cNvSpPr>
            <a:spLocks noGrp="1"/>
          </p:cNvSpPr>
          <p:nvPr>
            <p:ph type="title"/>
          </p:nvPr>
        </p:nvSpPr>
        <p:spPr>
          <a:xfrm>
            <a:off x="457200" y="274639"/>
            <a:ext cx="7848600" cy="1143000"/>
          </a:xfrm>
        </p:spPr>
        <p:txBody>
          <a:bodyPr>
            <a:normAutofit/>
          </a:bodyPr>
          <a:lstStyle/>
          <a:p>
            <a:r>
              <a:rPr lang="en-US" sz="3200" dirty="0" err="1"/>
              <a:t>Anggaran</a:t>
            </a:r>
            <a:r>
              <a:rPr lang="en-US" sz="3200" dirty="0"/>
              <a:t> </a:t>
            </a:r>
            <a:r>
              <a:rPr lang="en-US" sz="3200" dirty="0" err="1"/>
              <a:t>untuk</a:t>
            </a:r>
            <a:r>
              <a:rPr lang="en-US" sz="3200" dirty="0"/>
              <a:t> </a:t>
            </a:r>
            <a:r>
              <a:rPr lang="en-US" sz="3200" dirty="0" err="1"/>
              <a:t>sosialisasi</a:t>
            </a:r>
            <a:r>
              <a:rPr lang="en-US" sz="3200" dirty="0"/>
              <a:t>, </a:t>
            </a:r>
            <a:r>
              <a:rPr lang="en-US" sz="3200" dirty="0" err="1"/>
              <a:t>penegakan</a:t>
            </a:r>
            <a:r>
              <a:rPr lang="en-US" sz="3200" dirty="0"/>
              <a:t> PSBB, </a:t>
            </a:r>
            <a:r>
              <a:rPr lang="en-US" sz="3200" dirty="0" err="1"/>
              <a:t>protokol</a:t>
            </a:r>
            <a:r>
              <a:rPr lang="en-US" sz="3200" dirty="0"/>
              <a:t> New Normal…?</a:t>
            </a:r>
          </a:p>
        </p:txBody>
      </p:sp>
      <p:pic>
        <p:nvPicPr>
          <p:cNvPr id="4" name="Picture 3">
            <a:extLst>
              <a:ext uri="{FF2B5EF4-FFF2-40B4-BE49-F238E27FC236}">
                <a16:creationId xmlns:a16="http://schemas.microsoft.com/office/drawing/2014/main" id="{D6EA520E-0787-ED46-B361-63D566805DA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7200" y="1600200"/>
            <a:ext cx="8077200" cy="4724400"/>
          </a:xfrm>
          <a:prstGeom prst="rect">
            <a:avLst/>
          </a:prstGeom>
        </p:spPr>
      </p:pic>
    </p:spTree>
    <p:extLst>
      <p:ext uri="{BB962C8B-B14F-4D97-AF65-F5344CB8AC3E}">
        <p14:creationId xmlns:p14="http://schemas.microsoft.com/office/powerpoint/2010/main" val="1060798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EE617-0E24-7C4D-AADD-1B3E3218941B}"/>
              </a:ext>
            </a:extLst>
          </p:cNvPr>
          <p:cNvSpPr>
            <a:spLocks noGrp="1"/>
          </p:cNvSpPr>
          <p:nvPr>
            <p:ph type="title"/>
          </p:nvPr>
        </p:nvSpPr>
        <p:spPr>
          <a:xfrm>
            <a:off x="457200" y="0"/>
            <a:ext cx="8229600" cy="487361"/>
          </a:xfrm>
        </p:spPr>
        <p:txBody>
          <a:bodyPr>
            <a:normAutofit/>
          </a:bodyPr>
          <a:lstStyle/>
          <a:p>
            <a:r>
              <a:rPr lang="en-US" sz="2400" b="1" dirty="0"/>
              <a:t>APBD Kota Padang (Per 6 Mei 2020)</a:t>
            </a:r>
          </a:p>
        </p:txBody>
      </p:sp>
      <p:graphicFrame>
        <p:nvGraphicFramePr>
          <p:cNvPr id="4" name="Table 3">
            <a:extLst>
              <a:ext uri="{FF2B5EF4-FFF2-40B4-BE49-F238E27FC236}">
                <a16:creationId xmlns:a16="http://schemas.microsoft.com/office/drawing/2014/main" id="{694DB38E-D297-C547-9A4A-4573F49078F3}"/>
              </a:ext>
            </a:extLst>
          </p:cNvPr>
          <p:cNvGraphicFramePr>
            <a:graphicFrameLocks noGrp="1"/>
          </p:cNvGraphicFramePr>
          <p:nvPr>
            <p:extLst>
              <p:ext uri="{D42A27DB-BD31-4B8C-83A1-F6EECF244321}">
                <p14:modId xmlns:p14="http://schemas.microsoft.com/office/powerpoint/2010/main" val="4051620534"/>
              </p:ext>
            </p:extLst>
          </p:nvPr>
        </p:nvGraphicFramePr>
        <p:xfrm>
          <a:off x="452437" y="487361"/>
          <a:ext cx="8000999" cy="6062551"/>
        </p:xfrm>
        <a:graphic>
          <a:graphicData uri="http://schemas.openxmlformats.org/drawingml/2006/table">
            <a:tbl>
              <a:tblPr>
                <a:tableStyleId>{5C22544A-7EE6-4342-B048-85BDC9FD1C3A}</a:tableStyleId>
              </a:tblPr>
              <a:tblGrid>
                <a:gridCol w="2001875">
                  <a:extLst>
                    <a:ext uri="{9D8B030D-6E8A-4147-A177-3AD203B41FA5}">
                      <a16:colId xmlns:a16="http://schemas.microsoft.com/office/drawing/2014/main" val="164295192"/>
                    </a:ext>
                  </a:extLst>
                </a:gridCol>
                <a:gridCol w="2564088">
                  <a:extLst>
                    <a:ext uri="{9D8B030D-6E8A-4147-A177-3AD203B41FA5}">
                      <a16:colId xmlns:a16="http://schemas.microsoft.com/office/drawing/2014/main" val="1779676329"/>
                    </a:ext>
                  </a:extLst>
                </a:gridCol>
                <a:gridCol w="2001875">
                  <a:extLst>
                    <a:ext uri="{9D8B030D-6E8A-4147-A177-3AD203B41FA5}">
                      <a16:colId xmlns:a16="http://schemas.microsoft.com/office/drawing/2014/main" val="495944433"/>
                    </a:ext>
                  </a:extLst>
                </a:gridCol>
                <a:gridCol w="1433161">
                  <a:extLst>
                    <a:ext uri="{9D8B030D-6E8A-4147-A177-3AD203B41FA5}">
                      <a16:colId xmlns:a16="http://schemas.microsoft.com/office/drawing/2014/main" val="4043465172"/>
                    </a:ext>
                  </a:extLst>
                </a:gridCol>
              </a:tblGrid>
              <a:tr h="427039">
                <a:tc rowSpan="2" gridSpan="2">
                  <a:txBody>
                    <a:bodyPr/>
                    <a:lstStyle/>
                    <a:p>
                      <a:pPr algn="ctr" fontAlgn="ctr"/>
                      <a:r>
                        <a:rPr lang="en-ID" sz="1600" b="1" u="none" strike="noStrike" dirty="0" err="1">
                          <a:effectLst/>
                        </a:rPr>
                        <a:t>Uraian</a:t>
                      </a:r>
                      <a:endParaRPr lang="en-ID" sz="1600" b="1" i="0" u="none" strike="noStrike" dirty="0">
                        <a:solidFill>
                          <a:srgbClr val="000000"/>
                        </a:solidFill>
                        <a:effectLst/>
                        <a:latin typeface="Arial" panose="020B0604020202020204" pitchFamily="34" charset="0"/>
                      </a:endParaRPr>
                    </a:p>
                  </a:txBody>
                  <a:tcPr marL="3390" marR="3390" marT="3390" marB="0" anchor="ctr"/>
                </a:tc>
                <a:tc rowSpan="2" hMerge="1">
                  <a:txBody>
                    <a:bodyPr/>
                    <a:lstStyle/>
                    <a:p>
                      <a:endParaRPr lang="en-US"/>
                    </a:p>
                  </a:txBody>
                  <a:tcPr/>
                </a:tc>
                <a:tc>
                  <a:txBody>
                    <a:bodyPr/>
                    <a:lstStyle/>
                    <a:p>
                      <a:pPr algn="ctr" fontAlgn="ctr"/>
                      <a:r>
                        <a:rPr lang="en-ID" sz="1600" b="1" u="none" strike="noStrike" dirty="0" err="1">
                          <a:effectLst/>
                        </a:rPr>
                        <a:t>Jumlah</a:t>
                      </a:r>
                      <a:endParaRPr lang="en-ID" sz="1600" b="1" i="0" u="none" strike="noStrike" dirty="0">
                        <a:solidFill>
                          <a:srgbClr val="000000"/>
                        </a:solidFill>
                        <a:effectLst/>
                        <a:latin typeface="Arial" panose="020B0604020202020204" pitchFamily="34" charset="0"/>
                      </a:endParaRPr>
                    </a:p>
                  </a:txBody>
                  <a:tcPr marL="3390" marR="3390" marT="3390" marB="0" anchor="ctr"/>
                </a:tc>
                <a:tc>
                  <a:txBody>
                    <a:bodyPr/>
                    <a:lstStyle/>
                    <a:p>
                      <a:pPr algn="ctr" fontAlgn="ctr"/>
                      <a:r>
                        <a:rPr lang="en-ID" sz="1600" b="1" u="none" strike="noStrike" dirty="0">
                          <a:effectLst/>
                        </a:rPr>
                        <a:t>% Total</a:t>
                      </a:r>
                      <a:endParaRPr lang="en-ID" sz="1600" b="1" i="0" u="none" strike="noStrike" dirty="0">
                        <a:solidFill>
                          <a:srgbClr val="000000"/>
                        </a:solidFill>
                        <a:effectLst/>
                        <a:latin typeface="Arial" panose="020B0604020202020204" pitchFamily="34" charset="0"/>
                      </a:endParaRPr>
                    </a:p>
                  </a:txBody>
                  <a:tcPr marL="3390" marR="3390" marT="3390" marB="0" anchor="ctr"/>
                </a:tc>
                <a:extLst>
                  <a:ext uri="{0D108BD9-81ED-4DB2-BD59-A6C34878D82A}">
                    <a16:rowId xmlns:a16="http://schemas.microsoft.com/office/drawing/2014/main" val="2053680303"/>
                  </a:ext>
                </a:extLst>
              </a:tr>
              <a:tr h="206321">
                <a:tc gridSpan="2" vMerge="1">
                  <a:txBody>
                    <a:bodyPr/>
                    <a:lstStyle/>
                    <a:p>
                      <a:endParaRPr lang="en-US"/>
                    </a:p>
                  </a:txBody>
                  <a:tcPr/>
                </a:tc>
                <a:tc hMerge="1" vMerge="1">
                  <a:txBody>
                    <a:bodyPr/>
                    <a:lstStyle/>
                    <a:p>
                      <a:endParaRPr lang="en-US"/>
                    </a:p>
                  </a:txBody>
                  <a:tcPr/>
                </a:tc>
                <a:tc>
                  <a:txBody>
                    <a:bodyPr/>
                    <a:lstStyle/>
                    <a:p>
                      <a:pPr algn="ctr" fontAlgn="ctr"/>
                      <a:r>
                        <a:rPr lang="en-ID" sz="1600" b="1" u="none" strike="noStrike" dirty="0">
                          <a:effectLst/>
                        </a:rPr>
                        <a:t>(</a:t>
                      </a:r>
                      <a:r>
                        <a:rPr lang="en-ID" sz="1600" b="1" u="none" strike="noStrike" dirty="0" err="1">
                          <a:effectLst/>
                        </a:rPr>
                        <a:t>jutaan</a:t>
                      </a:r>
                      <a:r>
                        <a:rPr lang="en-ID" sz="1600" b="1" u="none" strike="noStrike" dirty="0">
                          <a:effectLst/>
                        </a:rPr>
                        <a:t> rupiah)</a:t>
                      </a:r>
                      <a:endParaRPr lang="en-ID" sz="1600" b="1" i="0" u="none" strike="noStrike" dirty="0">
                        <a:solidFill>
                          <a:srgbClr val="000000"/>
                        </a:solidFill>
                        <a:effectLst/>
                        <a:latin typeface="Arial" panose="020B0604020202020204" pitchFamily="34" charset="0"/>
                      </a:endParaRPr>
                    </a:p>
                  </a:txBody>
                  <a:tcPr marL="3390" marR="3390" marT="3390" marB="0" anchor="ctr"/>
                </a:tc>
                <a:tc>
                  <a:txBody>
                    <a:bodyPr/>
                    <a:lstStyle/>
                    <a:p>
                      <a:pPr algn="ctr" fontAlgn="ctr"/>
                      <a:r>
                        <a:rPr lang="en-ID" sz="1600" b="1" u="none" strike="noStrike" dirty="0" err="1">
                          <a:effectLst/>
                        </a:rPr>
                        <a:t>Belanja</a:t>
                      </a:r>
                      <a:r>
                        <a:rPr lang="en-ID" sz="1600" b="1" u="none" strike="noStrike" dirty="0">
                          <a:effectLst/>
                        </a:rPr>
                        <a:t> APBD</a:t>
                      </a:r>
                      <a:endParaRPr lang="en-ID" sz="1600" b="1" i="0" u="none" strike="noStrike" dirty="0">
                        <a:solidFill>
                          <a:srgbClr val="000000"/>
                        </a:solidFill>
                        <a:effectLst/>
                        <a:latin typeface="Arial" panose="020B0604020202020204" pitchFamily="34" charset="0"/>
                      </a:endParaRPr>
                    </a:p>
                  </a:txBody>
                  <a:tcPr marL="3390" marR="3390" marT="3390" marB="0" anchor="ctr"/>
                </a:tc>
                <a:extLst>
                  <a:ext uri="{0D108BD9-81ED-4DB2-BD59-A6C34878D82A}">
                    <a16:rowId xmlns:a16="http://schemas.microsoft.com/office/drawing/2014/main" val="917285947"/>
                  </a:ext>
                </a:extLst>
              </a:tr>
              <a:tr h="279972">
                <a:tc gridSpan="2">
                  <a:txBody>
                    <a:bodyPr/>
                    <a:lstStyle/>
                    <a:p>
                      <a:pPr algn="l" fontAlgn="ctr"/>
                      <a:r>
                        <a:rPr lang="en-ID" sz="1600" u="none" strike="noStrike" dirty="0">
                          <a:effectLst/>
                        </a:rPr>
                        <a:t>Total </a:t>
                      </a:r>
                      <a:r>
                        <a:rPr lang="en-ID" sz="1600" u="none" strike="noStrike" dirty="0" err="1">
                          <a:effectLst/>
                        </a:rPr>
                        <a:t>Pendapatan</a:t>
                      </a:r>
                      <a:r>
                        <a:rPr lang="en-ID" sz="1600" u="none" strike="noStrike" dirty="0">
                          <a:effectLst/>
                        </a:rPr>
                        <a:t> </a:t>
                      </a:r>
                      <a:endParaRPr lang="en-ID" sz="1600" b="1" i="0" u="none" strike="noStrike" dirty="0">
                        <a:solidFill>
                          <a:srgbClr val="000000"/>
                        </a:solidFill>
                        <a:effectLst/>
                        <a:latin typeface="Arial" panose="020B0604020202020204" pitchFamily="34" charset="0"/>
                      </a:endParaRPr>
                    </a:p>
                  </a:txBody>
                  <a:tcPr marL="3390" marR="3390" marT="3390" marB="0" anchor="ctr"/>
                </a:tc>
                <a:tc hMerge="1">
                  <a:txBody>
                    <a:bodyPr/>
                    <a:lstStyle/>
                    <a:p>
                      <a:endParaRPr lang="en-US"/>
                    </a:p>
                  </a:txBody>
                  <a:tcPr/>
                </a:tc>
                <a:tc>
                  <a:txBody>
                    <a:bodyPr/>
                    <a:lstStyle/>
                    <a:p>
                      <a:pPr algn="l" fontAlgn="b"/>
                      <a:r>
                        <a:rPr lang="en-ID" sz="1600" u="none" strike="noStrike" dirty="0">
                          <a:effectLst/>
                        </a:rPr>
                        <a:t>  2.687.206.435.640 </a:t>
                      </a:r>
                      <a:endParaRPr lang="en-ID" sz="1600" b="0" i="0" u="none" strike="noStrike" dirty="0">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97,86</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1339660093"/>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Pendapatan Asli Daerah</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881.995.803.000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32,12</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917149977"/>
                  </a:ext>
                </a:extLst>
              </a:tr>
              <a:tr h="279972">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Dana Perimbangan</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1.542.219.925.000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56,16</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777559605"/>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Pajak Daerah</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641.697.775.000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a:effectLst/>
                        </a:rPr>
                        <a:t>23,37</a:t>
                      </a:r>
                      <a:endParaRPr lang="en-ID" sz="1600" b="0" i="0" u="none" strike="noStrike">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359540437"/>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Retribusi Daerah</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105.298.028.000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3,83</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1462113963"/>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Lain-lain Pendapatan</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115.000.000.000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a:effectLst/>
                        </a:rPr>
                        <a:t>4,19</a:t>
                      </a:r>
                      <a:endParaRPr lang="en-ID" sz="1600" b="0" i="0" u="none" strike="noStrike">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251487378"/>
                  </a:ext>
                </a:extLst>
              </a:tr>
              <a:tr h="279972">
                <a:tc gridSpan="2">
                  <a:txBody>
                    <a:bodyPr/>
                    <a:lstStyle/>
                    <a:p>
                      <a:pPr algn="l" fontAlgn="ctr"/>
                      <a:r>
                        <a:rPr lang="en-ID" sz="1600" u="none" strike="noStrike">
                          <a:effectLst/>
                        </a:rPr>
                        <a:t>Total Belanja</a:t>
                      </a:r>
                      <a:endParaRPr lang="en-ID" sz="1600" b="1" i="0" u="none" strike="noStrike">
                        <a:solidFill>
                          <a:srgbClr val="000000"/>
                        </a:solidFill>
                        <a:effectLst/>
                        <a:latin typeface="Arial" panose="020B0604020202020204" pitchFamily="34" charset="0"/>
                      </a:endParaRPr>
                    </a:p>
                  </a:txBody>
                  <a:tcPr marL="3390" marR="3390" marT="3390" marB="0" anchor="ctr"/>
                </a:tc>
                <a:tc hMerge="1">
                  <a:txBody>
                    <a:bodyPr/>
                    <a:lstStyle/>
                    <a:p>
                      <a:endParaRPr lang="en-US"/>
                    </a:p>
                  </a:txBody>
                  <a:tcPr/>
                </a:tc>
                <a:tc>
                  <a:txBody>
                    <a:bodyPr/>
                    <a:lstStyle/>
                    <a:p>
                      <a:pPr algn="l" fontAlgn="b"/>
                      <a:r>
                        <a:rPr lang="en-ID" sz="1600" u="none" strike="noStrike">
                          <a:effectLst/>
                        </a:rPr>
                        <a:t>  2.745.995.435.458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100,00</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707162891"/>
                  </a:ext>
                </a:extLst>
              </a:tr>
              <a:tr h="279972">
                <a:tc gridSpan="2">
                  <a:txBody>
                    <a:bodyPr/>
                    <a:lstStyle/>
                    <a:p>
                      <a:pPr algn="l" fontAlgn="ctr"/>
                      <a:r>
                        <a:rPr lang="en-ID" sz="1600" u="none" strike="noStrike">
                          <a:effectLst/>
                        </a:rPr>
                        <a:t>Belanja Tidak Langsung</a:t>
                      </a:r>
                      <a:endParaRPr lang="en-ID" sz="1600" b="0" i="0" u="none" strike="noStrike">
                        <a:solidFill>
                          <a:srgbClr val="000000"/>
                        </a:solidFill>
                        <a:effectLst/>
                        <a:latin typeface="Arial" panose="020B0604020202020204" pitchFamily="34" charset="0"/>
                      </a:endParaRPr>
                    </a:p>
                  </a:txBody>
                  <a:tcPr marL="3390" marR="3390" marT="3390" marB="0" anchor="ctr"/>
                </a:tc>
                <a:tc hMerge="1">
                  <a:txBody>
                    <a:bodyPr/>
                    <a:lstStyle/>
                    <a:p>
                      <a:endParaRPr lang="en-US"/>
                    </a:p>
                  </a:txBody>
                  <a:tcPr/>
                </a:tc>
                <a:tc>
                  <a:txBody>
                    <a:bodyPr/>
                    <a:lstStyle/>
                    <a:p>
                      <a:pPr algn="l" fontAlgn="b"/>
                      <a:r>
                        <a:rPr lang="en-ID" sz="1600" u="none" strike="noStrike">
                          <a:effectLst/>
                        </a:rPr>
                        <a:t>  1.260.795.923.078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45,91</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2340281882"/>
                  </a:ext>
                </a:extLst>
              </a:tr>
              <a:tr h="279972">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Belanja pegawai</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1.204.669.708.974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43,87</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3768864341"/>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Hibah</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36.724.140.000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1,34</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1048806980"/>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Bantuan sosial</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12.920.780.000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0,47</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3365461355"/>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Bantuan keuangan</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888.309.104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0,03</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283581619"/>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Belanja tidak terduga</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4.000.000.000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0,15</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3023854287"/>
                  </a:ext>
                </a:extLst>
              </a:tr>
              <a:tr h="279972">
                <a:tc gridSpan="2">
                  <a:txBody>
                    <a:bodyPr/>
                    <a:lstStyle/>
                    <a:p>
                      <a:pPr algn="l" fontAlgn="ctr"/>
                      <a:r>
                        <a:rPr lang="en-ID" sz="1600" u="none" strike="noStrike">
                          <a:effectLst/>
                        </a:rPr>
                        <a:t>Belanja Langsung</a:t>
                      </a:r>
                      <a:endParaRPr lang="en-ID" sz="1600" b="0" i="0" u="none" strike="noStrike">
                        <a:solidFill>
                          <a:srgbClr val="000000"/>
                        </a:solidFill>
                        <a:effectLst/>
                        <a:latin typeface="Arial" panose="020B0604020202020204" pitchFamily="34" charset="0"/>
                      </a:endParaRPr>
                    </a:p>
                  </a:txBody>
                  <a:tcPr marL="3390" marR="3390" marT="3390" marB="0" anchor="ctr"/>
                </a:tc>
                <a:tc hMerge="1">
                  <a:txBody>
                    <a:bodyPr/>
                    <a:lstStyle/>
                    <a:p>
                      <a:endParaRPr lang="en-US"/>
                    </a:p>
                  </a:txBody>
                  <a:tcPr/>
                </a:tc>
                <a:tc>
                  <a:txBody>
                    <a:bodyPr/>
                    <a:lstStyle/>
                    <a:p>
                      <a:pPr algn="l" fontAlgn="b"/>
                      <a:r>
                        <a:rPr lang="en-ID" sz="1600" u="none" strike="noStrike">
                          <a:effectLst/>
                        </a:rPr>
                        <a:t>  1.485.199.512.380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54,09</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7063309"/>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Belanja pegawai</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91.393.008.805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3,33</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2097987590"/>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Belanja barang &amp; jasa</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866.800.110.526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31,57</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3139212790"/>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Belanja modal </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527.006.393.049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19,19</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3496906061"/>
                  </a:ext>
                </a:extLst>
              </a:tr>
              <a:tr h="197739">
                <a:tc gridSpan="2">
                  <a:txBody>
                    <a:bodyPr/>
                    <a:lstStyle/>
                    <a:p>
                      <a:pPr algn="l" fontAlgn="ctr"/>
                      <a:r>
                        <a:rPr lang="en-ID" sz="1600" u="none" strike="noStrike">
                          <a:effectLst/>
                        </a:rPr>
                        <a:t>Pembiayaan Daerah</a:t>
                      </a:r>
                      <a:endParaRPr lang="en-ID" sz="1600" b="0" i="0" u="none" strike="noStrike">
                        <a:solidFill>
                          <a:srgbClr val="000000"/>
                        </a:solidFill>
                        <a:effectLst/>
                        <a:latin typeface="Arial" panose="020B0604020202020204" pitchFamily="34" charset="0"/>
                      </a:endParaRPr>
                    </a:p>
                  </a:txBody>
                  <a:tcPr marL="3390" marR="3390" marT="3390" marB="0" anchor="ctr"/>
                </a:tc>
                <a:tc hMerge="1">
                  <a:txBody>
                    <a:bodyPr/>
                    <a:lstStyle/>
                    <a:p>
                      <a:endParaRPr lang="en-US"/>
                    </a:p>
                  </a:txBody>
                  <a:tcPr/>
                </a:tc>
                <a:tc>
                  <a:txBody>
                    <a:bodyPr/>
                    <a:lstStyle/>
                    <a:p>
                      <a:pPr algn="l" fontAlgn="b"/>
                      <a:r>
                        <a:rPr lang="en-ID" sz="1600" u="none" strike="noStrike">
                          <a:effectLst/>
                        </a:rPr>
                        <a:t>        58.788.999.818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2,14</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351831220"/>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SiLPA</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100.000.000.000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3,64</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1637902210"/>
                  </a:ext>
                </a:extLst>
              </a:tr>
              <a:tr h="197739">
                <a:tc>
                  <a:txBody>
                    <a:bodyPr/>
                    <a:lstStyle/>
                    <a:p>
                      <a:pPr algn="l" fontAlgn="t"/>
                      <a:r>
                        <a:rPr lang="en-ID" sz="1600" u="none" strike="noStrike">
                          <a:effectLst/>
                        </a:rPr>
                        <a:t> </a:t>
                      </a:r>
                      <a:endParaRPr lang="en-ID" sz="1600" b="0" i="0" u="none" strike="noStrike">
                        <a:solidFill>
                          <a:srgbClr val="000000"/>
                        </a:solidFill>
                        <a:effectLst/>
                        <a:latin typeface="Arial" panose="020B0604020202020204" pitchFamily="34" charset="0"/>
                      </a:endParaRPr>
                    </a:p>
                  </a:txBody>
                  <a:tcPr marL="3390" marR="3390" marT="3390" marB="0"/>
                </a:tc>
                <a:tc>
                  <a:txBody>
                    <a:bodyPr/>
                    <a:lstStyle/>
                    <a:p>
                      <a:pPr algn="l" fontAlgn="ctr"/>
                      <a:r>
                        <a:rPr lang="en-ID" sz="1600" u="none" strike="noStrike">
                          <a:effectLst/>
                        </a:rPr>
                        <a:t>Pengeluaran</a:t>
                      </a:r>
                      <a:endParaRPr lang="en-ID" sz="1600" b="0" i="0" u="none" strike="noStrike">
                        <a:solidFill>
                          <a:srgbClr val="000000"/>
                        </a:solidFill>
                        <a:effectLst/>
                        <a:latin typeface="Arial" panose="020B0604020202020204" pitchFamily="34" charset="0"/>
                      </a:endParaRPr>
                    </a:p>
                  </a:txBody>
                  <a:tcPr marL="3390" marR="3390" marT="3390" marB="0" anchor="ctr"/>
                </a:tc>
                <a:tc>
                  <a:txBody>
                    <a:bodyPr/>
                    <a:lstStyle/>
                    <a:p>
                      <a:pPr algn="l" fontAlgn="b"/>
                      <a:r>
                        <a:rPr lang="en-ID" sz="1600" u="none" strike="noStrike">
                          <a:effectLst/>
                        </a:rPr>
                        <a:t>        41.211.000.182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1,50</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1904872380"/>
                  </a:ext>
                </a:extLst>
              </a:tr>
              <a:tr h="197739">
                <a:tc gridSpan="2">
                  <a:txBody>
                    <a:bodyPr/>
                    <a:lstStyle/>
                    <a:p>
                      <a:pPr algn="l" fontAlgn="ctr"/>
                      <a:r>
                        <a:rPr lang="en-ID" sz="1600" u="none" strike="noStrike" dirty="0">
                          <a:effectLst/>
                        </a:rPr>
                        <a:t>Surplus</a:t>
                      </a:r>
                      <a:endParaRPr lang="en-ID" sz="1600" b="1" i="0" u="none" strike="noStrike" dirty="0">
                        <a:solidFill>
                          <a:srgbClr val="000000"/>
                        </a:solidFill>
                        <a:effectLst/>
                        <a:latin typeface="Calibri" panose="020F0502020204030204" pitchFamily="34" charset="0"/>
                      </a:endParaRPr>
                    </a:p>
                  </a:txBody>
                  <a:tcPr marL="3390" marR="3390" marT="3390" marB="0" anchor="ctr"/>
                </a:tc>
                <a:tc hMerge="1">
                  <a:txBody>
                    <a:bodyPr/>
                    <a:lstStyle/>
                    <a:p>
                      <a:endParaRPr lang="en-US"/>
                    </a:p>
                  </a:txBody>
                  <a:tcPr/>
                </a:tc>
                <a:tc>
                  <a:txBody>
                    <a:bodyPr/>
                    <a:lstStyle/>
                    <a:p>
                      <a:pPr algn="l" fontAlgn="b"/>
                      <a:r>
                        <a:rPr lang="en-ID" sz="1600" u="none" strike="noStrike">
                          <a:effectLst/>
                        </a:rPr>
                        <a:t>        58.788.999.818 </a:t>
                      </a:r>
                      <a:endParaRPr lang="en-ID" sz="1600" b="0" i="0" u="none" strike="noStrike">
                        <a:solidFill>
                          <a:srgbClr val="000000"/>
                        </a:solidFill>
                        <a:effectLst/>
                        <a:latin typeface="Arial" panose="020B0604020202020204" pitchFamily="34" charset="0"/>
                      </a:endParaRPr>
                    </a:p>
                  </a:txBody>
                  <a:tcPr marL="3390" marR="3390" marT="3390" marB="0" anchor="b"/>
                </a:tc>
                <a:tc>
                  <a:txBody>
                    <a:bodyPr/>
                    <a:lstStyle/>
                    <a:p>
                      <a:pPr algn="ctr" fontAlgn="t"/>
                      <a:r>
                        <a:rPr lang="en-ID" sz="1600" u="none" strike="noStrike" dirty="0">
                          <a:effectLst/>
                        </a:rPr>
                        <a:t>2,14</a:t>
                      </a:r>
                      <a:endParaRPr lang="en-ID" sz="1600" b="0" i="0" u="none" strike="noStrike" dirty="0">
                        <a:solidFill>
                          <a:srgbClr val="000000"/>
                        </a:solidFill>
                        <a:effectLst/>
                        <a:latin typeface="Arial" panose="020B0604020202020204" pitchFamily="34" charset="0"/>
                      </a:endParaRPr>
                    </a:p>
                  </a:txBody>
                  <a:tcPr marL="3390" marR="3390" marT="3390" marB="0"/>
                </a:tc>
                <a:extLst>
                  <a:ext uri="{0D108BD9-81ED-4DB2-BD59-A6C34878D82A}">
                    <a16:rowId xmlns:a16="http://schemas.microsoft.com/office/drawing/2014/main" val="568623746"/>
                  </a:ext>
                </a:extLst>
              </a:tr>
            </a:tbl>
          </a:graphicData>
        </a:graphic>
      </p:graphicFrame>
    </p:spTree>
    <p:extLst>
      <p:ext uri="{BB962C8B-B14F-4D97-AF65-F5344CB8AC3E}">
        <p14:creationId xmlns:p14="http://schemas.microsoft.com/office/powerpoint/2010/main" val="16233152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B6055-1B83-E043-8A9E-84F0743B342E}"/>
              </a:ext>
            </a:extLst>
          </p:cNvPr>
          <p:cNvSpPr>
            <a:spLocks noGrp="1"/>
          </p:cNvSpPr>
          <p:nvPr>
            <p:ph type="title"/>
          </p:nvPr>
        </p:nvSpPr>
        <p:spPr>
          <a:xfrm>
            <a:off x="228600" y="228600"/>
            <a:ext cx="8229600" cy="563561"/>
          </a:xfrm>
        </p:spPr>
        <p:txBody>
          <a:bodyPr>
            <a:noAutofit/>
          </a:bodyPr>
          <a:lstStyle/>
          <a:p>
            <a:r>
              <a:rPr lang="en-US" sz="3600" b="1" dirty="0"/>
              <a:t>Social-Distancing &amp; PSBB Yang </a:t>
            </a:r>
            <a:r>
              <a:rPr lang="en-US" sz="3600" b="1" dirty="0" err="1"/>
              <a:t>Terukur</a:t>
            </a:r>
            <a:endParaRPr lang="en-US" sz="3600" b="1" dirty="0"/>
          </a:p>
        </p:txBody>
      </p:sp>
      <p:sp>
        <p:nvSpPr>
          <p:cNvPr id="4" name="TextBox 3">
            <a:extLst>
              <a:ext uri="{FF2B5EF4-FFF2-40B4-BE49-F238E27FC236}">
                <a16:creationId xmlns:a16="http://schemas.microsoft.com/office/drawing/2014/main" id="{789F0B63-F88E-1749-981B-823AE8FB2940}"/>
              </a:ext>
            </a:extLst>
          </p:cNvPr>
          <p:cNvSpPr txBox="1"/>
          <p:nvPr/>
        </p:nvSpPr>
        <p:spPr>
          <a:xfrm>
            <a:off x="190500" y="1225689"/>
            <a:ext cx="8763000" cy="5632311"/>
          </a:xfrm>
          <a:prstGeom prst="rect">
            <a:avLst/>
          </a:prstGeom>
          <a:noFill/>
        </p:spPr>
        <p:txBody>
          <a:bodyPr wrap="square" rtlCol="0">
            <a:spAutoFit/>
          </a:bodyPr>
          <a:lstStyle/>
          <a:p>
            <a:pPr marL="342900" indent="-342900">
              <a:spcAft>
                <a:spcPts val="1800"/>
              </a:spcAft>
              <a:buFont typeface="Arial" panose="020B0604020202020204" pitchFamily="34" charset="0"/>
              <a:buChar char="•"/>
            </a:pPr>
            <a:r>
              <a:rPr lang="en-US" sz="2600" dirty="0" err="1"/>
              <a:t>Arahan</a:t>
            </a:r>
            <a:r>
              <a:rPr lang="en-US" sz="2600" dirty="0"/>
              <a:t> </a:t>
            </a:r>
            <a:r>
              <a:rPr lang="en-US" sz="2600" dirty="0" err="1"/>
              <a:t>Presiden</a:t>
            </a:r>
            <a:r>
              <a:rPr lang="en-US" sz="2600" dirty="0"/>
              <a:t> Jokowi pd </a:t>
            </a:r>
            <a:r>
              <a:rPr lang="en-US" sz="2600" dirty="0" err="1"/>
              <a:t>Satgas</a:t>
            </a:r>
            <a:r>
              <a:rPr lang="en-US" sz="2600" dirty="0"/>
              <a:t> Covid-19 (</a:t>
            </a:r>
            <a:r>
              <a:rPr lang="en-US" sz="2600" dirty="0" err="1"/>
              <a:t>tgl</a:t>
            </a:r>
            <a:r>
              <a:rPr lang="en-US" sz="2600" dirty="0"/>
              <a:t> 10/6/2020): “1) </a:t>
            </a:r>
            <a:r>
              <a:rPr lang="en-US" sz="2600" dirty="0" err="1"/>
              <a:t>Tugas</a:t>
            </a:r>
            <a:r>
              <a:rPr lang="en-US" sz="2600" dirty="0"/>
              <a:t> </a:t>
            </a:r>
            <a:r>
              <a:rPr lang="en-US" sz="2600" dirty="0" err="1"/>
              <a:t>besar</a:t>
            </a:r>
            <a:r>
              <a:rPr lang="en-US" sz="2600" dirty="0"/>
              <a:t> </a:t>
            </a:r>
            <a:r>
              <a:rPr lang="en-US" sz="2600" dirty="0" err="1"/>
              <a:t>belum</a:t>
            </a:r>
            <a:r>
              <a:rPr lang="en-US" sz="2600" dirty="0"/>
              <a:t> </a:t>
            </a:r>
            <a:r>
              <a:rPr lang="en-US" sz="2600" dirty="0" err="1"/>
              <a:t>selesai</a:t>
            </a:r>
            <a:r>
              <a:rPr lang="en-US" sz="2600" dirty="0"/>
              <a:t>, </a:t>
            </a:r>
            <a:r>
              <a:rPr lang="en-US" sz="2600" dirty="0" err="1"/>
              <a:t>kondisi</a:t>
            </a:r>
            <a:r>
              <a:rPr lang="en-US" sz="2600" dirty="0"/>
              <a:t> </a:t>
            </a:r>
            <a:r>
              <a:rPr lang="en-US" sz="2600" dirty="0" err="1"/>
              <a:t>masih</a:t>
            </a:r>
            <a:r>
              <a:rPr lang="en-US" sz="2600" dirty="0"/>
              <a:t> </a:t>
            </a:r>
            <a:r>
              <a:rPr lang="en-US" sz="2600" dirty="0" err="1"/>
              <a:t>dinamis</a:t>
            </a:r>
            <a:r>
              <a:rPr lang="en-US" sz="2600" dirty="0"/>
              <a:t>; 2) Daerah j</a:t>
            </a:r>
            <a:r>
              <a:rPr lang="en-ID" sz="2600" dirty="0" err="1"/>
              <a:t>angan</a:t>
            </a:r>
            <a:r>
              <a:rPr lang="en-ID" sz="2600" dirty="0"/>
              <a:t> </a:t>
            </a:r>
            <a:r>
              <a:rPr lang="en-ID" sz="2600" dirty="0" err="1"/>
              <a:t>sembarangan</a:t>
            </a:r>
            <a:r>
              <a:rPr lang="en-ID" sz="2600" dirty="0"/>
              <a:t> </a:t>
            </a:r>
            <a:r>
              <a:rPr lang="en-ID" sz="2600" dirty="0" err="1"/>
              <a:t>memutuskan</a:t>
            </a:r>
            <a:r>
              <a:rPr lang="en-ID" sz="2600" dirty="0"/>
              <a:t> New Normal, </a:t>
            </a:r>
            <a:r>
              <a:rPr lang="en-ID" sz="2600" dirty="0" err="1"/>
              <a:t>perhatikan</a:t>
            </a:r>
            <a:r>
              <a:rPr lang="en-ID" sz="2600" dirty="0"/>
              <a:t> Rt (</a:t>
            </a:r>
            <a:r>
              <a:rPr lang="en-ID" sz="2600" i="1" dirty="0"/>
              <a:t>effective reproductive number</a:t>
            </a:r>
            <a:r>
              <a:rPr lang="en-ID" sz="2600" dirty="0"/>
              <a:t>), R0 (</a:t>
            </a:r>
            <a:r>
              <a:rPr lang="en-ID" sz="2600" i="1" dirty="0"/>
              <a:t>basic reproductive number</a:t>
            </a:r>
            <a:r>
              <a:rPr lang="en-ID" sz="2600" dirty="0"/>
              <a:t>), dan </a:t>
            </a:r>
            <a:r>
              <a:rPr lang="en-ID" sz="2600" dirty="0" err="1"/>
              <a:t>tingkat</a:t>
            </a:r>
            <a:r>
              <a:rPr lang="en-ID" sz="2600" dirty="0"/>
              <a:t> </a:t>
            </a:r>
            <a:r>
              <a:rPr lang="en-ID" sz="2600" dirty="0" err="1"/>
              <a:t>kepatuhan</a:t>
            </a:r>
            <a:r>
              <a:rPr lang="en-ID" sz="2600" dirty="0"/>
              <a:t> </a:t>
            </a:r>
            <a:r>
              <a:rPr lang="en-ID" sz="2600" dirty="0" err="1"/>
              <a:t>masyarakat</a:t>
            </a:r>
            <a:r>
              <a:rPr lang="en-ID" sz="2600" dirty="0"/>
              <a:t>”.</a:t>
            </a:r>
          </a:p>
          <a:p>
            <a:pPr marL="342900" indent="-342900">
              <a:spcAft>
                <a:spcPts val="1800"/>
              </a:spcAft>
              <a:buFont typeface="Arial" panose="020B0604020202020204" pitchFamily="34" charset="0"/>
              <a:buChar char="•"/>
            </a:pPr>
            <a:r>
              <a:rPr lang="en-ID" sz="2600" dirty="0" err="1"/>
              <a:t>Semua</a:t>
            </a:r>
            <a:r>
              <a:rPr lang="en-ID" sz="2600" dirty="0"/>
              <a:t> </a:t>
            </a:r>
            <a:r>
              <a:rPr lang="en-ID" sz="2600" dirty="0" err="1"/>
              <a:t>Pemda</a:t>
            </a:r>
            <a:r>
              <a:rPr lang="en-ID" sz="2600" dirty="0"/>
              <a:t> (34 </a:t>
            </a:r>
            <a:r>
              <a:rPr lang="en-ID" sz="2600" dirty="0" err="1"/>
              <a:t>Provinsi</a:t>
            </a:r>
            <a:r>
              <a:rPr lang="en-ID" sz="2600" dirty="0"/>
              <a:t>, 496 </a:t>
            </a:r>
            <a:r>
              <a:rPr lang="en-ID" sz="2600" dirty="0" err="1"/>
              <a:t>Kab</a:t>
            </a:r>
            <a:r>
              <a:rPr lang="en-ID" sz="2600" dirty="0"/>
              <a:t>/Kota) </a:t>
            </a:r>
            <a:r>
              <a:rPr lang="en-ID" sz="2600" dirty="0" err="1"/>
              <a:t>telah</a:t>
            </a:r>
            <a:r>
              <a:rPr lang="en-ID" sz="2600" dirty="0"/>
              <a:t> </a:t>
            </a:r>
            <a:r>
              <a:rPr lang="en-ID" sz="2600" dirty="0" err="1"/>
              <a:t>membentuk</a:t>
            </a:r>
            <a:r>
              <a:rPr lang="en-ID" sz="2600" dirty="0"/>
              <a:t> </a:t>
            </a:r>
            <a:r>
              <a:rPr lang="en-ID" sz="2600" dirty="0" err="1"/>
              <a:t>Satgas</a:t>
            </a:r>
            <a:r>
              <a:rPr lang="en-ID" sz="2600" dirty="0"/>
              <a:t> Covid-19. PSBB </a:t>
            </a:r>
            <a:r>
              <a:rPr lang="en-ID" sz="2600" dirty="0" err="1"/>
              <a:t>diberlakukan</a:t>
            </a:r>
            <a:r>
              <a:rPr lang="en-ID" sz="2600" dirty="0"/>
              <a:t> di 3 </a:t>
            </a:r>
            <a:r>
              <a:rPr lang="en-ID" sz="2600" dirty="0" err="1"/>
              <a:t>Provinsi</a:t>
            </a:r>
            <a:r>
              <a:rPr lang="en-ID" sz="2600" dirty="0"/>
              <a:t> dan 7 </a:t>
            </a:r>
            <a:r>
              <a:rPr lang="en-ID" sz="2600" dirty="0" err="1"/>
              <a:t>Kab</a:t>
            </a:r>
            <a:r>
              <a:rPr lang="en-ID" sz="2600" dirty="0"/>
              <a:t>/Kota. </a:t>
            </a:r>
            <a:r>
              <a:rPr lang="en-ID" sz="2600" dirty="0" err="1"/>
              <a:t>Satgas</a:t>
            </a:r>
            <a:r>
              <a:rPr lang="en-ID" sz="2600" dirty="0"/>
              <a:t> </a:t>
            </a:r>
            <a:r>
              <a:rPr lang="en-ID" sz="2600" dirty="0" err="1"/>
              <a:t>Covid</a:t>
            </a:r>
            <a:r>
              <a:rPr lang="en-ID" sz="2600" dirty="0"/>
              <a:t> </a:t>
            </a:r>
            <a:r>
              <a:rPr lang="en-ID" sz="2600" dirty="0" err="1"/>
              <a:t>telah</a:t>
            </a:r>
            <a:r>
              <a:rPr lang="en-ID" sz="2600" dirty="0"/>
              <a:t> </a:t>
            </a:r>
            <a:r>
              <a:rPr lang="en-ID" sz="2600" dirty="0" err="1"/>
              <a:t>mengijinkan</a:t>
            </a:r>
            <a:r>
              <a:rPr lang="en-ID" sz="2600" dirty="0"/>
              <a:t> 102 Daerah di 23 </a:t>
            </a:r>
            <a:r>
              <a:rPr lang="en-ID" sz="2600" dirty="0" err="1"/>
              <a:t>Provinsi</a:t>
            </a:r>
            <a:r>
              <a:rPr lang="en-ID" sz="2600" dirty="0"/>
              <a:t> </a:t>
            </a:r>
            <a:r>
              <a:rPr lang="en-ID" sz="2600" dirty="0" err="1"/>
              <a:t>untuk</a:t>
            </a:r>
            <a:r>
              <a:rPr lang="en-ID" sz="2600" dirty="0"/>
              <a:t> </a:t>
            </a:r>
            <a:r>
              <a:rPr lang="en-ID" sz="2600" dirty="0" err="1"/>
              <a:t>memulai</a:t>
            </a:r>
            <a:r>
              <a:rPr lang="en-ID" sz="2600" dirty="0"/>
              <a:t> New Normal. </a:t>
            </a:r>
            <a:r>
              <a:rPr lang="en-ID" sz="2600" dirty="0" err="1"/>
              <a:t>Ironi</a:t>
            </a:r>
            <a:r>
              <a:rPr lang="en-ID" sz="2600" dirty="0"/>
              <a:t>: 25 Daerah yang </a:t>
            </a:r>
            <a:r>
              <a:rPr lang="en-ID" sz="2600" dirty="0" err="1"/>
              <a:t>mulai</a:t>
            </a:r>
            <a:r>
              <a:rPr lang="en-ID" sz="2600" dirty="0"/>
              <a:t> </a:t>
            </a:r>
            <a:r>
              <a:rPr lang="en-ID" sz="2600" dirty="0" err="1"/>
              <a:t>menerapkan</a:t>
            </a:r>
            <a:r>
              <a:rPr lang="en-ID" sz="2600" dirty="0"/>
              <a:t> New Normal </a:t>
            </a:r>
            <a:r>
              <a:rPr lang="en-ID" sz="2600" dirty="0" err="1"/>
              <a:t>justru</a:t>
            </a:r>
            <a:r>
              <a:rPr lang="en-ID" sz="2600" dirty="0"/>
              <a:t> </a:t>
            </a:r>
            <a:r>
              <a:rPr lang="en-ID" sz="2600" dirty="0" err="1"/>
              <a:t>masih</a:t>
            </a:r>
            <a:r>
              <a:rPr lang="en-ID" sz="2600" dirty="0"/>
              <a:t> </a:t>
            </a:r>
            <a:r>
              <a:rPr lang="en-ID" sz="2600" dirty="0" err="1"/>
              <a:t>kategori</a:t>
            </a:r>
            <a:r>
              <a:rPr lang="en-ID" sz="2600" dirty="0"/>
              <a:t> zona </a:t>
            </a:r>
            <a:r>
              <a:rPr lang="en-ID" sz="2600" dirty="0" err="1"/>
              <a:t>merah</a:t>
            </a:r>
            <a:r>
              <a:rPr lang="en-ID" sz="2600" dirty="0"/>
              <a:t>. Mis: Surabaya, </a:t>
            </a:r>
            <a:r>
              <a:rPr lang="en-ID" sz="2600" dirty="0" err="1"/>
              <a:t>Sidoarjo</a:t>
            </a:r>
            <a:r>
              <a:rPr lang="en-ID" sz="2600" dirty="0"/>
              <a:t>, Tangerang. </a:t>
            </a:r>
          </a:p>
          <a:p>
            <a:r>
              <a:rPr lang="en-ID" sz="2600" dirty="0"/>
              <a:t>  </a:t>
            </a:r>
          </a:p>
          <a:p>
            <a:endParaRPr lang="en-US" dirty="0"/>
          </a:p>
        </p:txBody>
      </p:sp>
    </p:spTree>
    <p:extLst>
      <p:ext uri="{BB962C8B-B14F-4D97-AF65-F5344CB8AC3E}">
        <p14:creationId xmlns:p14="http://schemas.microsoft.com/office/powerpoint/2010/main" val="7125862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A8DF5-ADF6-D14B-B5E2-ED2F6DACB010}"/>
              </a:ext>
            </a:extLst>
          </p:cNvPr>
          <p:cNvSpPr>
            <a:spLocks noGrp="1"/>
          </p:cNvSpPr>
          <p:nvPr>
            <p:ph type="title"/>
          </p:nvPr>
        </p:nvSpPr>
        <p:spPr/>
        <p:txBody>
          <a:bodyPr/>
          <a:lstStyle/>
          <a:p>
            <a:r>
              <a:rPr lang="en-US" dirty="0" err="1"/>
              <a:t>Paradoks</a:t>
            </a:r>
            <a:r>
              <a:rPr lang="en-US" dirty="0"/>
              <a:t>: Distrust vs. </a:t>
            </a:r>
            <a:r>
              <a:rPr lang="en-US" dirty="0" err="1"/>
              <a:t>Solidaritas</a:t>
            </a:r>
            <a:endParaRPr lang="en-US" dirty="0"/>
          </a:p>
        </p:txBody>
      </p:sp>
      <p:pic>
        <p:nvPicPr>
          <p:cNvPr id="4" name="Picture 3">
            <a:extLst>
              <a:ext uri="{FF2B5EF4-FFF2-40B4-BE49-F238E27FC236}">
                <a16:creationId xmlns:a16="http://schemas.microsoft.com/office/drawing/2014/main" id="{5465CBE0-836F-B84A-93AD-D232B480399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52400" y="1868486"/>
            <a:ext cx="3492858" cy="3879851"/>
          </a:xfrm>
          <a:prstGeom prst="rect">
            <a:avLst/>
          </a:prstGeom>
        </p:spPr>
      </p:pic>
      <p:pic>
        <p:nvPicPr>
          <p:cNvPr id="5" name="Picture 4">
            <a:extLst>
              <a:ext uri="{FF2B5EF4-FFF2-40B4-BE49-F238E27FC236}">
                <a16:creationId xmlns:a16="http://schemas.microsoft.com/office/drawing/2014/main" id="{FE59C2EC-D492-8442-8EBC-E3157456D9BE}"/>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793885" y="1835149"/>
            <a:ext cx="4892915" cy="4310858"/>
          </a:xfrm>
          <a:prstGeom prst="rect">
            <a:avLst/>
          </a:prstGeom>
        </p:spPr>
      </p:pic>
    </p:spTree>
    <p:extLst>
      <p:ext uri="{BB962C8B-B14F-4D97-AF65-F5344CB8AC3E}">
        <p14:creationId xmlns:p14="http://schemas.microsoft.com/office/powerpoint/2010/main" val="30454271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B6055-1B83-E043-8A9E-84F0743B342E}"/>
              </a:ext>
            </a:extLst>
          </p:cNvPr>
          <p:cNvSpPr>
            <a:spLocks noGrp="1"/>
          </p:cNvSpPr>
          <p:nvPr>
            <p:ph type="title"/>
          </p:nvPr>
        </p:nvSpPr>
        <p:spPr>
          <a:xfrm>
            <a:off x="457200" y="152400"/>
            <a:ext cx="8229600" cy="563561"/>
          </a:xfrm>
        </p:spPr>
        <p:txBody>
          <a:bodyPr>
            <a:normAutofit fontScale="90000"/>
          </a:bodyPr>
          <a:lstStyle/>
          <a:p>
            <a:r>
              <a:rPr lang="en-US" sz="3600" b="1" dirty="0" err="1"/>
              <a:t>Catatan</a:t>
            </a:r>
            <a:r>
              <a:rPr lang="en-US" sz="3600" b="1" dirty="0"/>
              <a:t> </a:t>
            </a:r>
            <a:r>
              <a:rPr lang="en-US" sz="3600" b="1" dirty="0" err="1"/>
              <a:t>Penutup</a:t>
            </a:r>
            <a:endParaRPr lang="en-US" sz="3600" b="1" dirty="0"/>
          </a:p>
        </p:txBody>
      </p:sp>
      <p:sp>
        <p:nvSpPr>
          <p:cNvPr id="3" name="Content Placeholder 2">
            <a:extLst>
              <a:ext uri="{FF2B5EF4-FFF2-40B4-BE49-F238E27FC236}">
                <a16:creationId xmlns:a16="http://schemas.microsoft.com/office/drawing/2014/main" id="{319C12EF-F6BC-1742-B882-6AC96C96800F}"/>
              </a:ext>
            </a:extLst>
          </p:cNvPr>
          <p:cNvSpPr>
            <a:spLocks noGrp="1"/>
          </p:cNvSpPr>
          <p:nvPr>
            <p:ph idx="1"/>
          </p:nvPr>
        </p:nvSpPr>
        <p:spPr>
          <a:xfrm>
            <a:off x="-33338" y="990600"/>
            <a:ext cx="8991600" cy="5380039"/>
          </a:xfrm>
        </p:spPr>
        <p:txBody>
          <a:bodyPr>
            <a:normAutofit fontScale="85000" lnSpcReduction="10000"/>
          </a:bodyPr>
          <a:lstStyle/>
          <a:p>
            <a:pPr marL="514350" indent="-514350">
              <a:spcAft>
                <a:spcPts val="1200"/>
              </a:spcAft>
              <a:buFont typeface="+mj-lt"/>
              <a:buAutoNum type="arabicPeriod"/>
            </a:pPr>
            <a:r>
              <a:rPr lang="en-US" dirty="0"/>
              <a:t>Stimulus </a:t>
            </a:r>
            <a:r>
              <a:rPr lang="en-US" dirty="0" err="1"/>
              <a:t>bagi</a:t>
            </a:r>
            <a:r>
              <a:rPr lang="en-US" dirty="0"/>
              <a:t> </a:t>
            </a:r>
            <a:r>
              <a:rPr lang="en-US" dirty="0" err="1"/>
              <a:t>penanggulangan</a:t>
            </a:r>
            <a:r>
              <a:rPr lang="en-US" dirty="0"/>
              <a:t> Covid-19 dan </a:t>
            </a:r>
            <a:r>
              <a:rPr lang="en-US" dirty="0" err="1"/>
              <a:t>kebijakan</a:t>
            </a:r>
            <a:r>
              <a:rPr lang="en-US" dirty="0"/>
              <a:t> </a:t>
            </a:r>
            <a:r>
              <a:rPr lang="en-US" dirty="0" err="1"/>
              <a:t>fiskal</a:t>
            </a:r>
            <a:r>
              <a:rPr lang="en-US" dirty="0"/>
              <a:t> </a:t>
            </a:r>
            <a:r>
              <a:rPr lang="en-US" dirty="0" err="1"/>
              <a:t>ekspansif</a:t>
            </a:r>
            <a:r>
              <a:rPr lang="en-US" dirty="0"/>
              <a:t>  </a:t>
            </a:r>
            <a:r>
              <a:rPr lang="en-US" dirty="0" err="1"/>
              <a:t>lebih</a:t>
            </a:r>
            <a:r>
              <a:rPr lang="en-US" dirty="0"/>
              <a:t> </a:t>
            </a:r>
            <a:r>
              <a:rPr lang="en-US" dirty="0" err="1"/>
              <a:t>banyak</a:t>
            </a:r>
            <a:r>
              <a:rPr lang="en-US" dirty="0"/>
              <a:t> </a:t>
            </a:r>
            <a:r>
              <a:rPr lang="en-US" dirty="0" err="1"/>
              <a:t>dari</a:t>
            </a:r>
            <a:r>
              <a:rPr lang="en-US" dirty="0"/>
              <a:t> APBN. </a:t>
            </a:r>
            <a:r>
              <a:rPr lang="en-US" dirty="0" err="1"/>
              <a:t>Aloksi</a:t>
            </a:r>
            <a:r>
              <a:rPr lang="en-US" dirty="0"/>
              <a:t> </a:t>
            </a:r>
            <a:r>
              <a:rPr lang="en-US" dirty="0" err="1"/>
              <a:t>tambahan</a:t>
            </a:r>
            <a:r>
              <a:rPr lang="en-US" dirty="0"/>
              <a:t> </a:t>
            </a:r>
            <a:r>
              <a:rPr lang="en-US" dirty="0" err="1"/>
              <a:t>dari</a:t>
            </a:r>
            <a:r>
              <a:rPr lang="en-US" dirty="0"/>
              <a:t> APBD </a:t>
            </a:r>
            <a:r>
              <a:rPr lang="en-US" dirty="0" err="1"/>
              <a:t>tergantung</a:t>
            </a:r>
            <a:r>
              <a:rPr lang="en-US" dirty="0"/>
              <a:t> </a:t>
            </a:r>
            <a:r>
              <a:rPr lang="en-US" dirty="0" err="1"/>
              <a:t>inisiatif</a:t>
            </a:r>
            <a:r>
              <a:rPr lang="en-US" dirty="0"/>
              <a:t> </a:t>
            </a:r>
            <a:r>
              <a:rPr lang="en-US" dirty="0" err="1"/>
              <a:t>eksekutif</a:t>
            </a:r>
            <a:r>
              <a:rPr lang="en-US" dirty="0"/>
              <a:t> di </a:t>
            </a:r>
            <a:r>
              <a:rPr lang="en-US" dirty="0" err="1"/>
              <a:t>daerah</a:t>
            </a:r>
            <a:r>
              <a:rPr lang="en-US" dirty="0"/>
              <a:t>.</a:t>
            </a:r>
          </a:p>
          <a:p>
            <a:pPr marL="514350" indent="-514350">
              <a:spcAft>
                <a:spcPts val="1200"/>
              </a:spcAft>
              <a:buFont typeface="+mj-lt"/>
              <a:buAutoNum type="arabicPeriod"/>
            </a:pPr>
            <a:r>
              <a:rPr lang="en-US" dirty="0" err="1"/>
              <a:t>Pentahapan</a:t>
            </a:r>
            <a:r>
              <a:rPr lang="en-US" dirty="0"/>
              <a:t> dan </a:t>
            </a:r>
            <a:r>
              <a:rPr lang="en-US" dirty="0" err="1"/>
              <a:t>penentuan</a:t>
            </a:r>
            <a:r>
              <a:rPr lang="en-US" dirty="0"/>
              <a:t> </a:t>
            </a:r>
            <a:r>
              <a:rPr lang="en-US" dirty="0" err="1"/>
              <a:t>prioritas</a:t>
            </a:r>
            <a:r>
              <a:rPr lang="en-US" dirty="0"/>
              <a:t> </a:t>
            </a:r>
            <a:r>
              <a:rPr lang="en-US" dirty="0" err="1"/>
              <a:t>menuju</a:t>
            </a:r>
            <a:r>
              <a:rPr lang="en-US" dirty="0"/>
              <a:t> New Normal </a:t>
            </a:r>
            <a:r>
              <a:rPr lang="en-US" dirty="0" err="1"/>
              <a:t>harus</a:t>
            </a:r>
            <a:r>
              <a:rPr lang="en-US" dirty="0"/>
              <a:t> </a:t>
            </a:r>
            <a:r>
              <a:rPr lang="en-US" dirty="0" err="1"/>
              <a:t>cermat</a:t>
            </a:r>
            <a:r>
              <a:rPr lang="en-US" dirty="0"/>
              <a:t>. </a:t>
            </a:r>
            <a:r>
              <a:rPr lang="en-US" dirty="0" err="1"/>
              <a:t>Tahap</a:t>
            </a:r>
            <a:r>
              <a:rPr lang="en-US" dirty="0"/>
              <a:t> </a:t>
            </a:r>
            <a:r>
              <a:rPr lang="en-US" dirty="0" err="1"/>
              <a:t>baru</a:t>
            </a:r>
            <a:r>
              <a:rPr lang="en-US" dirty="0"/>
              <a:t> </a:t>
            </a:r>
            <a:r>
              <a:rPr lang="en-US" dirty="0" err="1"/>
              <a:t>hanya</a:t>
            </a:r>
            <a:r>
              <a:rPr lang="en-US" dirty="0"/>
              <a:t> </a:t>
            </a:r>
            <a:r>
              <a:rPr lang="en-US" dirty="0" err="1"/>
              <a:t>dibuka</a:t>
            </a:r>
            <a:r>
              <a:rPr lang="en-US" dirty="0"/>
              <a:t> </a:t>
            </a:r>
            <a:r>
              <a:rPr lang="en-US" dirty="0" err="1"/>
              <a:t>jika</a:t>
            </a:r>
            <a:r>
              <a:rPr lang="en-US" dirty="0"/>
              <a:t> </a:t>
            </a:r>
            <a:r>
              <a:rPr lang="en-US" dirty="0" err="1"/>
              <a:t>tidak</a:t>
            </a:r>
            <a:r>
              <a:rPr lang="en-US" dirty="0"/>
              <a:t> </a:t>
            </a:r>
            <a:r>
              <a:rPr lang="en-US" dirty="0" err="1"/>
              <a:t>ada</a:t>
            </a:r>
            <a:r>
              <a:rPr lang="en-US" dirty="0"/>
              <a:t> </a:t>
            </a:r>
            <a:r>
              <a:rPr lang="en-US" dirty="0" err="1"/>
              <a:t>peningkatan</a:t>
            </a:r>
            <a:r>
              <a:rPr lang="en-US" dirty="0"/>
              <a:t> </a:t>
            </a:r>
            <a:r>
              <a:rPr lang="en-US" dirty="0" err="1"/>
              <a:t>kasus</a:t>
            </a:r>
            <a:r>
              <a:rPr lang="en-US" dirty="0"/>
              <a:t> </a:t>
            </a:r>
            <a:r>
              <a:rPr lang="en-US" dirty="0" err="1"/>
              <a:t>lagi</a:t>
            </a:r>
            <a:r>
              <a:rPr lang="en-US" dirty="0"/>
              <a:t>. </a:t>
            </a:r>
            <a:r>
              <a:rPr lang="en-US" dirty="0" err="1"/>
              <a:t>Prioritas</a:t>
            </a:r>
            <a:r>
              <a:rPr lang="en-US" dirty="0"/>
              <a:t> pada </a:t>
            </a:r>
            <a:r>
              <a:rPr lang="en-US" dirty="0" err="1"/>
              <a:t>sektor</a:t>
            </a:r>
            <a:r>
              <a:rPr lang="en-US" dirty="0"/>
              <a:t> dg </a:t>
            </a:r>
            <a:r>
              <a:rPr lang="en-US" dirty="0" err="1"/>
              <a:t>penularan</a:t>
            </a:r>
            <a:r>
              <a:rPr lang="en-US" dirty="0"/>
              <a:t> </a:t>
            </a:r>
            <a:r>
              <a:rPr lang="en-US" dirty="0" err="1"/>
              <a:t>rendah</a:t>
            </a:r>
            <a:r>
              <a:rPr lang="en-US" dirty="0"/>
              <a:t> </a:t>
            </a:r>
            <a:r>
              <a:rPr lang="en-US" dirty="0" err="1"/>
              <a:t>tapi</a:t>
            </a:r>
            <a:r>
              <a:rPr lang="en-US" dirty="0"/>
              <a:t> </a:t>
            </a:r>
            <a:r>
              <a:rPr lang="en-US" dirty="0" err="1"/>
              <a:t>dampak</a:t>
            </a:r>
            <a:r>
              <a:rPr lang="en-US" dirty="0"/>
              <a:t> </a:t>
            </a:r>
            <a:r>
              <a:rPr lang="en-US" dirty="0" err="1"/>
              <a:t>ekonomi</a:t>
            </a:r>
            <a:r>
              <a:rPr lang="en-US" dirty="0"/>
              <a:t> </a:t>
            </a:r>
            <a:r>
              <a:rPr lang="en-US" dirty="0" err="1"/>
              <a:t>tinggi</a:t>
            </a:r>
            <a:r>
              <a:rPr lang="en-US" dirty="0"/>
              <a:t> (Mis: </a:t>
            </a:r>
            <a:r>
              <a:rPr lang="en-US" dirty="0" err="1"/>
              <a:t>pertanian</a:t>
            </a:r>
            <a:r>
              <a:rPr lang="en-US" dirty="0"/>
              <a:t>, </a:t>
            </a:r>
            <a:r>
              <a:rPr lang="en-US" dirty="0" err="1"/>
              <a:t>manufaktur</a:t>
            </a:r>
            <a:r>
              <a:rPr lang="en-US" dirty="0"/>
              <a:t>).</a:t>
            </a:r>
          </a:p>
          <a:p>
            <a:pPr marL="514350" indent="-514350">
              <a:spcAft>
                <a:spcPts val="1200"/>
              </a:spcAft>
              <a:buFont typeface="+mj-lt"/>
              <a:buAutoNum type="arabicPeriod"/>
            </a:pPr>
            <a:r>
              <a:rPr lang="en-US" dirty="0" err="1"/>
              <a:t>Dalam</a:t>
            </a:r>
            <a:r>
              <a:rPr lang="en-US" dirty="0"/>
              <a:t> </a:t>
            </a:r>
            <a:r>
              <a:rPr lang="en-US" dirty="0" err="1"/>
              <a:t>situasi</a:t>
            </a:r>
            <a:r>
              <a:rPr lang="en-US" dirty="0"/>
              <a:t> </a:t>
            </a:r>
            <a:r>
              <a:rPr lang="en-US" dirty="0" err="1"/>
              <a:t>krisis</a:t>
            </a:r>
            <a:r>
              <a:rPr lang="en-US" dirty="0"/>
              <a:t>, </a:t>
            </a:r>
            <a:r>
              <a:rPr lang="en-US" dirty="0" err="1"/>
              <a:t>pengawasan</a:t>
            </a:r>
            <a:r>
              <a:rPr lang="en-US" dirty="0"/>
              <a:t> dan </a:t>
            </a:r>
            <a:r>
              <a:rPr lang="en-US" dirty="0" err="1"/>
              <a:t>akuntabilitas</a:t>
            </a:r>
            <a:r>
              <a:rPr lang="en-US" dirty="0"/>
              <a:t> dana stimulus </a:t>
            </a:r>
            <a:r>
              <a:rPr lang="en-US" dirty="0" err="1"/>
              <a:t>cenderung</a:t>
            </a:r>
            <a:r>
              <a:rPr lang="en-US" dirty="0"/>
              <a:t> </a:t>
            </a:r>
            <a:r>
              <a:rPr lang="en-US" dirty="0" err="1"/>
              <a:t>lemah</a:t>
            </a:r>
            <a:r>
              <a:rPr lang="en-US" dirty="0"/>
              <a:t>. </a:t>
            </a:r>
            <a:endParaRPr lang="en-US" dirty="0">
              <a:sym typeface="Wingdings" pitchFamily="2" charset="2"/>
            </a:endParaRPr>
          </a:p>
          <a:p>
            <a:pPr marL="514350" indent="-514350">
              <a:spcAft>
                <a:spcPts val="1200"/>
              </a:spcAft>
              <a:buFont typeface="+mj-lt"/>
              <a:buAutoNum type="arabicPeriod"/>
            </a:pPr>
            <a:r>
              <a:rPr lang="en-US" dirty="0" err="1">
                <a:sym typeface="Wingdings" pitchFamily="2" charset="2"/>
              </a:rPr>
              <a:t>Kekuatan</a:t>
            </a:r>
            <a:r>
              <a:rPr lang="en-US" dirty="0">
                <a:sym typeface="Wingdings" pitchFamily="2" charset="2"/>
              </a:rPr>
              <a:t> </a:t>
            </a:r>
            <a:r>
              <a:rPr lang="en-US" i="1" dirty="0">
                <a:sym typeface="Wingdings" pitchFamily="2" charset="2"/>
              </a:rPr>
              <a:t>civil society </a:t>
            </a:r>
            <a:r>
              <a:rPr lang="en-US" dirty="0">
                <a:sym typeface="Wingdings" pitchFamily="2" charset="2"/>
              </a:rPr>
              <a:t>yang </a:t>
            </a:r>
            <a:r>
              <a:rPr lang="en-US" dirty="0" err="1">
                <a:sym typeface="Wingdings" pitchFamily="2" charset="2"/>
              </a:rPr>
              <a:t>akan</a:t>
            </a:r>
            <a:r>
              <a:rPr lang="en-US" dirty="0">
                <a:sym typeface="Wingdings" pitchFamily="2" charset="2"/>
              </a:rPr>
              <a:t> </a:t>
            </a:r>
            <a:r>
              <a:rPr lang="en-US" dirty="0" err="1">
                <a:sym typeface="Wingdings" pitchFamily="2" charset="2"/>
              </a:rPr>
              <a:t>membantu</a:t>
            </a:r>
            <a:r>
              <a:rPr lang="en-US" dirty="0">
                <a:sym typeface="Wingdings" pitchFamily="2" charset="2"/>
              </a:rPr>
              <a:t> </a:t>
            </a:r>
            <a:r>
              <a:rPr lang="en-US" dirty="0" err="1">
                <a:sym typeface="Wingdings" pitchFamily="2" charset="2"/>
              </a:rPr>
              <a:t>mempertajam</a:t>
            </a:r>
            <a:r>
              <a:rPr lang="en-US" dirty="0">
                <a:sym typeface="Wingdings" pitchFamily="2" charset="2"/>
              </a:rPr>
              <a:t> </a:t>
            </a:r>
            <a:r>
              <a:rPr lang="en-US" dirty="0" err="1">
                <a:sym typeface="Wingdings" pitchFamily="2" charset="2"/>
              </a:rPr>
              <a:t>prioritas</a:t>
            </a:r>
            <a:r>
              <a:rPr lang="en-US" dirty="0">
                <a:sym typeface="Wingdings" pitchFamily="2" charset="2"/>
              </a:rPr>
              <a:t> dan </a:t>
            </a:r>
            <a:r>
              <a:rPr lang="en-US" dirty="0" err="1">
                <a:sym typeface="Wingdings" pitchFamily="2" charset="2"/>
              </a:rPr>
              <a:t>memperkuat</a:t>
            </a:r>
            <a:r>
              <a:rPr lang="en-US" dirty="0">
                <a:sym typeface="Wingdings" pitchFamily="2" charset="2"/>
              </a:rPr>
              <a:t> </a:t>
            </a:r>
            <a:r>
              <a:rPr lang="en-US" dirty="0" err="1">
                <a:sym typeface="Wingdings" pitchFamily="2" charset="2"/>
              </a:rPr>
              <a:t>akuntabilitas</a:t>
            </a:r>
            <a:r>
              <a:rPr lang="en-US" dirty="0">
                <a:sym typeface="Wingdings" pitchFamily="2" charset="2"/>
              </a:rPr>
              <a:t> </a:t>
            </a:r>
            <a:r>
              <a:rPr lang="en-US" dirty="0" err="1">
                <a:sym typeface="Wingdings" pitchFamily="2" charset="2"/>
              </a:rPr>
              <a:t>anggaran</a:t>
            </a:r>
            <a:r>
              <a:rPr lang="en-US" dirty="0">
                <a:sym typeface="Wingdings" pitchFamily="2" charset="2"/>
              </a:rPr>
              <a:t>. </a:t>
            </a:r>
            <a:endParaRPr lang="en-US" dirty="0"/>
          </a:p>
        </p:txBody>
      </p:sp>
    </p:spTree>
    <p:extLst>
      <p:ext uri="{BB962C8B-B14F-4D97-AF65-F5344CB8AC3E}">
        <p14:creationId xmlns:p14="http://schemas.microsoft.com/office/powerpoint/2010/main" val="18596023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2514600" y="3225800"/>
            <a:ext cx="3886200" cy="646331"/>
          </a:xfrm>
          <a:prstGeom prst="rect">
            <a:avLst/>
          </a:prstGeom>
          <a:noFill/>
        </p:spPr>
        <p:txBody>
          <a:bodyPr wrap="square" rtlCol="0">
            <a:spAutoFit/>
          </a:bodyPr>
          <a:lstStyle/>
          <a:p>
            <a:pPr algn="ctr"/>
            <a:r>
              <a:rPr lang="en-US" sz="3600" b="1" dirty="0">
                <a:latin typeface="Arial" pitchFamily="34" charset="0"/>
                <a:cs typeface="Arial" pitchFamily="34" charset="0"/>
              </a:rPr>
              <a:t>THANK YOU</a:t>
            </a:r>
          </a:p>
        </p:txBody>
      </p:sp>
      <p:pic>
        <p:nvPicPr>
          <p:cNvPr id="2051" name="Picture 3" descr="D:\SEMUA YANG PATEN ADA DISINI\logo ugm BAKUI\akarjulang_biru_transp (1) - Copy.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400800" y="1905000"/>
            <a:ext cx="2375126" cy="3268133"/>
          </a:xfrm>
          <a:prstGeom prst="rect">
            <a:avLst/>
          </a:prstGeom>
          <a:noFill/>
        </p:spPr>
      </p:pic>
      <p:cxnSp>
        <p:nvCxnSpPr>
          <p:cNvPr id="22" name="Straight Connector 21"/>
          <p:cNvCxnSpPr/>
          <p:nvPr/>
        </p:nvCxnSpPr>
        <p:spPr>
          <a:xfrm>
            <a:off x="6172200" y="1701800"/>
            <a:ext cx="0" cy="3657600"/>
          </a:xfrm>
          <a:prstGeom prst="line">
            <a:avLst/>
          </a:prstGeom>
          <a:ln w="38100" cap="rnd">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2073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
            <a:extLst>
              <a:ext uri="{FF2B5EF4-FFF2-40B4-BE49-F238E27FC236}">
                <a16:creationId xmlns:a16="http://schemas.microsoft.com/office/drawing/2014/main" id="{4F8004D0-35B1-CB46-BFA3-D8F7558481A1}"/>
              </a:ext>
            </a:extLst>
          </p:cNvPr>
          <p:cNvSpPr>
            <a:spLocks/>
          </p:cNvSpPr>
          <p:nvPr/>
        </p:nvSpPr>
        <p:spPr bwMode="auto">
          <a:xfrm>
            <a:off x="1116013" y="1392238"/>
            <a:ext cx="7539037" cy="4795837"/>
          </a:xfrm>
          <a:prstGeom prst="rect">
            <a:avLst/>
          </a:pr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grpSp>
        <p:nvGrpSpPr>
          <p:cNvPr id="11273" name="Group 9">
            <a:extLst>
              <a:ext uri="{FF2B5EF4-FFF2-40B4-BE49-F238E27FC236}">
                <a16:creationId xmlns:a16="http://schemas.microsoft.com/office/drawing/2014/main" id="{FA55F03A-063C-8C42-8D84-2776FA45358B}"/>
              </a:ext>
            </a:extLst>
          </p:cNvPr>
          <p:cNvGrpSpPr>
            <a:grpSpLocks/>
          </p:cNvGrpSpPr>
          <p:nvPr/>
        </p:nvGrpSpPr>
        <p:grpSpPr bwMode="auto">
          <a:xfrm>
            <a:off x="2573338" y="1392238"/>
            <a:ext cx="6045200" cy="4811712"/>
            <a:chOff x="0" y="0"/>
            <a:chExt cx="3808" cy="3031"/>
          </a:xfrm>
        </p:grpSpPr>
        <p:sp>
          <p:nvSpPr>
            <p:cNvPr id="11266" name="Rectangle 2">
              <a:extLst>
                <a:ext uri="{FF2B5EF4-FFF2-40B4-BE49-F238E27FC236}">
                  <a16:creationId xmlns:a16="http://schemas.microsoft.com/office/drawing/2014/main" id="{A7C953A3-476C-E34A-8CB9-44B185883C46}"/>
                </a:ext>
              </a:extLst>
            </p:cNvPr>
            <p:cNvSpPr>
              <a:spLocks/>
            </p:cNvSpPr>
            <p:nvPr/>
          </p:nvSpPr>
          <p:spPr bwMode="auto">
            <a:xfrm>
              <a:off x="391" y="0"/>
              <a:ext cx="150" cy="3027"/>
            </a:xfrm>
            <a:prstGeom prst="rect">
              <a:avLst/>
            </a:prstGeom>
            <a:solidFill>
              <a:srgbClr val="FFCCCC"/>
            </a:solidFill>
            <a:ln>
              <a:noFill/>
            </a:ln>
            <a:extLst>
              <a:ext uri="{91240B29-F687-4F45-9708-019B960494DF}">
                <a14:hiddenLine xmlns:a14="http://schemas.microsoft.com/office/drawing/2010/main" w="9525" cap="flat">
                  <a:solidFill>
                    <a:schemeClr val="tx1"/>
                  </a:solidFill>
                  <a:miter lim="800000"/>
                  <a:headEnd type="none" w="med" len="med"/>
                  <a:tailEnd type="none" w="med" len="med"/>
                </a14:hiddenLine>
              </a:ext>
            </a:extLst>
          </p:spPr>
          <p:txBody>
            <a:bodyPr lIns="0" tIns="0" rIns="0" bIns="0"/>
            <a:lstStyle/>
            <a:p>
              <a:endParaRPr lang="en-US"/>
            </a:p>
          </p:txBody>
        </p:sp>
        <p:sp>
          <p:nvSpPr>
            <p:cNvPr id="11267" name="Rectangle 3">
              <a:extLst>
                <a:ext uri="{FF2B5EF4-FFF2-40B4-BE49-F238E27FC236}">
                  <a16:creationId xmlns:a16="http://schemas.microsoft.com/office/drawing/2014/main" id="{950A16B4-884F-C146-A6DB-ADA323838151}"/>
                </a:ext>
              </a:extLst>
            </p:cNvPr>
            <p:cNvSpPr>
              <a:spLocks/>
            </p:cNvSpPr>
            <p:nvPr/>
          </p:nvSpPr>
          <p:spPr bwMode="auto">
            <a:xfrm>
              <a:off x="0" y="1"/>
              <a:ext cx="82" cy="3028"/>
            </a:xfrm>
            <a:prstGeom prst="rect">
              <a:avLst/>
            </a:prstGeom>
            <a:solidFill>
              <a:srgbClr val="FFCCCC"/>
            </a:solidFill>
            <a:ln>
              <a:noFill/>
            </a:ln>
            <a:extLst>
              <a:ext uri="{91240B29-F687-4F45-9708-019B960494DF}">
                <a14:hiddenLine xmlns:a14="http://schemas.microsoft.com/office/drawing/2010/main" w="9525" cap="flat">
                  <a:solidFill>
                    <a:schemeClr val="tx1"/>
                  </a:solidFill>
                  <a:miter lim="800000"/>
                  <a:headEnd type="none" w="med" len="med"/>
                  <a:tailEnd type="none" w="med" len="med"/>
                </a14:hiddenLine>
              </a:ext>
            </a:extLst>
          </p:spPr>
          <p:txBody>
            <a:bodyPr lIns="0" tIns="0" rIns="0" bIns="0"/>
            <a:lstStyle/>
            <a:p>
              <a:endParaRPr lang="en-US"/>
            </a:p>
          </p:txBody>
        </p:sp>
        <p:sp>
          <p:nvSpPr>
            <p:cNvPr id="11268" name="Rectangle 4">
              <a:extLst>
                <a:ext uri="{FF2B5EF4-FFF2-40B4-BE49-F238E27FC236}">
                  <a16:creationId xmlns:a16="http://schemas.microsoft.com/office/drawing/2014/main" id="{E9ABF524-EB8C-284F-983E-A824F4935604}"/>
                </a:ext>
              </a:extLst>
            </p:cNvPr>
            <p:cNvSpPr>
              <a:spLocks/>
            </p:cNvSpPr>
            <p:nvPr/>
          </p:nvSpPr>
          <p:spPr bwMode="auto">
            <a:xfrm>
              <a:off x="1121" y="2"/>
              <a:ext cx="127" cy="3027"/>
            </a:xfrm>
            <a:prstGeom prst="rect">
              <a:avLst/>
            </a:prstGeom>
            <a:solidFill>
              <a:srgbClr val="FFCCCC"/>
            </a:solidFill>
            <a:ln>
              <a:noFill/>
            </a:ln>
            <a:extLst>
              <a:ext uri="{91240B29-F687-4F45-9708-019B960494DF}">
                <a14:hiddenLine xmlns:a14="http://schemas.microsoft.com/office/drawing/2010/main" w="9525" cap="flat">
                  <a:solidFill>
                    <a:schemeClr val="tx1"/>
                  </a:solidFill>
                  <a:miter lim="800000"/>
                  <a:headEnd type="none" w="med" len="med"/>
                  <a:tailEnd type="none" w="med" len="med"/>
                </a14:hiddenLine>
              </a:ext>
            </a:extLst>
          </p:spPr>
          <p:txBody>
            <a:bodyPr lIns="0" tIns="0" rIns="0" bIns="0"/>
            <a:lstStyle/>
            <a:p>
              <a:endParaRPr lang="en-US"/>
            </a:p>
          </p:txBody>
        </p:sp>
        <p:sp>
          <p:nvSpPr>
            <p:cNvPr id="11269" name="Rectangle 5">
              <a:extLst>
                <a:ext uri="{FF2B5EF4-FFF2-40B4-BE49-F238E27FC236}">
                  <a16:creationId xmlns:a16="http://schemas.microsoft.com/office/drawing/2014/main" id="{6EC8EF63-3C13-4247-8949-1E27BEA3986B}"/>
                </a:ext>
              </a:extLst>
            </p:cNvPr>
            <p:cNvSpPr>
              <a:spLocks/>
            </p:cNvSpPr>
            <p:nvPr/>
          </p:nvSpPr>
          <p:spPr bwMode="auto">
            <a:xfrm>
              <a:off x="1979" y="3"/>
              <a:ext cx="96" cy="3027"/>
            </a:xfrm>
            <a:prstGeom prst="rect">
              <a:avLst/>
            </a:prstGeom>
            <a:solidFill>
              <a:srgbClr val="FFCCCC"/>
            </a:solidFill>
            <a:ln>
              <a:noFill/>
            </a:ln>
            <a:extLst>
              <a:ext uri="{91240B29-F687-4F45-9708-019B960494DF}">
                <a14:hiddenLine xmlns:a14="http://schemas.microsoft.com/office/drawing/2010/main" w="9525" cap="flat">
                  <a:solidFill>
                    <a:schemeClr val="tx1"/>
                  </a:solidFill>
                  <a:miter lim="800000"/>
                  <a:headEnd type="none" w="med" len="med"/>
                  <a:tailEnd type="none" w="med" len="med"/>
                </a14:hiddenLine>
              </a:ext>
            </a:extLst>
          </p:spPr>
          <p:txBody>
            <a:bodyPr lIns="0" tIns="0" rIns="0" bIns="0"/>
            <a:lstStyle/>
            <a:p>
              <a:endParaRPr lang="en-US"/>
            </a:p>
          </p:txBody>
        </p:sp>
        <p:sp>
          <p:nvSpPr>
            <p:cNvPr id="11270" name="Rectangle 6">
              <a:extLst>
                <a:ext uri="{FF2B5EF4-FFF2-40B4-BE49-F238E27FC236}">
                  <a16:creationId xmlns:a16="http://schemas.microsoft.com/office/drawing/2014/main" id="{92966A7D-8772-C748-9AD8-00E242B0F1C8}"/>
                </a:ext>
              </a:extLst>
            </p:cNvPr>
            <p:cNvSpPr>
              <a:spLocks/>
            </p:cNvSpPr>
            <p:nvPr/>
          </p:nvSpPr>
          <p:spPr bwMode="auto">
            <a:xfrm>
              <a:off x="3006" y="3"/>
              <a:ext cx="62" cy="3027"/>
            </a:xfrm>
            <a:prstGeom prst="rect">
              <a:avLst/>
            </a:prstGeom>
            <a:solidFill>
              <a:srgbClr val="FFCCCC"/>
            </a:solidFill>
            <a:ln>
              <a:noFill/>
            </a:ln>
            <a:extLst>
              <a:ext uri="{91240B29-F687-4F45-9708-019B960494DF}">
                <a14:hiddenLine xmlns:a14="http://schemas.microsoft.com/office/drawing/2010/main" w="9525" cap="flat">
                  <a:solidFill>
                    <a:schemeClr val="tx1"/>
                  </a:solidFill>
                  <a:miter lim="800000"/>
                  <a:headEnd type="none" w="med" len="med"/>
                  <a:tailEnd type="none" w="med" len="med"/>
                </a14:hiddenLine>
              </a:ext>
            </a:extLst>
          </p:spPr>
          <p:txBody>
            <a:bodyPr lIns="0" tIns="0" rIns="0" bIns="0"/>
            <a:lstStyle/>
            <a:p>
              <a:endParaRPr lang="en-US"/>
            </a:p>
          </p:txBody>
        </p:sp>
        <p:sp>
          <p:nvSpPr>
            <p:cNvPr id="11271" name="Rectangle 7">
              <a:extLst>
                <a:ext uri="{FF2B5EF4-FFF2-40B4-BE49-F238E27FC236}">
                  <a16:creationId xmlns:a16="http://schemas.microsoft.com/office/drawing/2014/main" id="{B27C3D95-51B2-BD42-A4B7-62BD937857C9}"/>
                </a:ext>
              </a:extLst>
            </p:cNvPr>
            <p:cNvSpPr>
              <a:spLocks/>
            </p:cNvSpPr>
            <p:nvPr/>
          </p:nvSpPr>
          <p:spPr bwMode="auto">
            <a:xfrm>
              <a:off x="3638" y="2"/>
              <a:ext cx="170" cy="3028"/>
            </a:xfrm>
            <a:prstGeom prst="rect">
              <a:avLst/>
            </a:prstGeom>
            <a:solidFill>
              <a:srgbClr val="FFCCCC"/>
            </a:solidFill>
            <a:ln>
              <a:noFill/>
            </a:ln>
            <a:extLst>
              <a:ext uri="{91240B29-F687-4F45-9708-019B960494DF}">
                <a14:hiddenLine xmlns:a14="http://schemas.microsoft.com/office/drawing/2010/main" w="9525" cap="flat">
                  <a:solidFill>
                    <a:schemeClr val="tx1"/>
                  </a:solidFill>
                  <a:miter lim="800000"/>
                  <a:headEnd type="none" w="med" len="med"/>
                  <a:tailEnd type="none" w="med" len="med"/>
                </a14:hiddenLine>
              </a:ext>
            </a:extLst>
          </p:spPr>
          <p:txBody>
            <a:bodyPr lIns="0" tIns="0" rIns="0" bIns="0"/>
            <a:lstStyle/>
            <a:p>
              <a:endParaRPr lang="en-US"/>
            </a:p>
          </p:txBody>
        </p:sp>
        <p:sp>
          <p:nvSpPr>
            <p:cNvPr id="11272" name="Rectangle 8">
              <a:extLst>
                <a:ext uri="{FF2B5EF4-FFF2-40B4-BE49-F238E27FC236}">
                  <a16:creationId xmlns:a16="http://schemas.microsoft.com/office/drawing/2014/main" id="{D0C4A1DE-2B68-DA45-A94B-4897FFF1E525}"/>
                </a:ext>
              </a:extLst>
            </p:cNvPr>
            <p:cNvSpPr>
              <a:spLocks/>
            </p:cNvSpPr>
            <p:nvPr/>
          </p:nvSpPr>
          <p:spPr bwMode="auto">
            <a:xfrm>
              <a:off x="974" y="3"/>
              <a:ext cx="55" cy="3028"/>
            </a:xfrm>
            <a:prstGeom prst="rect">
              <a:avLst/>
            </a:prstGeom>
            <a:solidFill>
              <a:srgbClr val="FFCCCC"/>
            </a:solidFill>
            <a:ln>
              <a:noFill/>
            </a:ln>
            <a:extLst>
              <a:ext uri="{91240B29-F687-4F45-9708-019B960494DF}">
                <a14:hiddenLine xmlns:a14="http://schemas.microsoft.com/office/drawing/2010/main" w="9525" cap="flat">
                  <a:solidFill>
                    <a:schemeClr val="tx1"/>
                  </a:solidFill>
                  <a:miter lim="800000"/>
                  <a:headEnd type="none" w="med" len="med"/>
                  <a:tailEnd type="none" w="med" len="med"/>
                </a14:hiddenLine>
              </a:ext>
            </a:extLst>
          </p:spPr>
          <p:txBody>
            <a:bodyPr lIns="0" tIns="0" rIns="0" bIns="0"/>
            <a:lstStyle/>
            <a:p>
              <a:endParaRPr lang="en-US"/>
            </a:p>
          </p:txBody>
        </p:sp>
      </p:grpSp>
      <p:pic>
        <p:nvPicPr>
          <p:cNvPr id="11274" name="Picture 10">
            <a:extLst>
              <a:ext uri="{FF2B5EF4-FFF2-40B4-BE49-F238E27FC236}">
                <a16:creationId xmlns:a16="http://schemas.microsoft.com/office/drawing/2014/main" id="{26E54E20-02A9-1C45-B4B3-E46E47EED1E6}"/>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87" y="832644"/>
            <a:ext cx="9156700" cy="565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chemeClr val="tx1"/>
                </a:solidFill>
                <a:miter lim="800000"/>
                <a:headEnd/>
                <a:tailEnd/>
              </a14:hiddenLine>
            </a:ext>
          </a:extLst>
        </p:spPr>
      </p:pic>
      <p:sp>
        <p:nvSpPr>
          <p:cNvPr id="11275" name="Rectangle 11">
            <a:extLst>
              <a:ext uri="{FF2B5EF4-FFF2-40B4-BE49-F238E27FC236}">
                <a16:creationId xmlns:a16="http://schemas.microsoft.com/office/drawing/2014/main" id="{A16193C8-07A9-F14E-9966-F27B1CD0C054}"/>
              </a:ext>
            </a:extLst>
          </p:cNvPr>
          <p:cNvSpPr>
            <a:spLocks noChangeArrowheads="1"/>
          </p:cNvSpPr>
          <p:nvPr>
            <p:ph type="title"/>
          </p:nvPr>
        </p:nvSpPr>
        <p:spPr>
          <a:xfrm>
            <a:off x="466725" y="304800"/>
            <a:ext cx="8245475" cy="419100"/>
          </a:xfrm>
          <a:ln/>
        </p:spPr>
        <p:txBody>
          <a:bodyPr rIns="132080">
            <a:normAutofit fontScale="90000"/>
          </a:bodyPr>
          <a:lstStyle/>
          <a:p>
            <a:r>
              <a:rPr lang="en-US" altLang="en-US" sz="3000" b="1" dirty="0" err="1"/>
              <a:t>Penganggaran</a:t>
            </a:r>
            <a:r>
              <a:rPr lang="en-US" altLang="en-US" sz="3000" b="1" dirty="0"/>
              <a:t> Yang Ideal: Counter-Cyclical</a:t>
            </a:r>
          </a:p>
        </p:txBody>
      </p:sp>
      <p:sp>
        <p:nvSpPr>
          <p:cNvPr id="11276" name="Rectangle 12">
            <a:extLst>
              <a:ext uri="{FF2B5EF4-FFF2-40B4-BE49-F238E27FC236}">
                <a16:creationId xmlns:a16="http://schemas.microsoft.com/office/drawing/2014/main" id="{33E83346-B536-0141-86A8-C14B6F8FD6D7}"/>
              </a:ext>
            </a:extLst>
          </p:cNvPr>
          <p:cNvSpPr>
            <a:spLocks/>
          </p:cNvSpPr>
          <p:nvPr/>
        </p:nvSpPr>
        <p:spPr bwMode="auto">
          <a:xfrm>
            <a:off x="4940300" y="1781175"/>
            <a:ext cx="1041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40639" bIns="0"/>
          <a:lstStyle>
            <a:lvl1pPr marL="39688">
              <a:defRPr sz="1200">
                <a:solidFill>
                  <a:schemeClr val="tx1"/>
                </a:solidFill>
                <a:latin typeface="Calibri" panose="020F0502020204030204" pitchFamily="34" charset="0"/>
              </a:defRPr>
            </a:lvl1pPr>
            <a:lvl2pPr>
              <a:defRPr sz="1200">
                <a:solidFill>
                  <a:schemeClr val="tx1"/>
                </a:solidFill>
                <a:latin typeface="Calibri" panose="020F0502020204030204" pitchFamily="34" charset="0"/>
              </a:defRPr>
            </a:lvl2pPr>
            <a:lvl3pPr>
              <a:defRPr sz="1200">
                <a:solidFill>
                  <a:schemeClr val="tx1"/>
                </a:solidFill>
                <a:latin typeface="Calibri" panose="020F0502020204030204" pitchFamily="34" charset="0"/>
              </a:defRPr>
            </a:lvl3pPr>
            <a:lvl4pPr>
              <a:defRPr sz="1200">
                <a:solidFill>
                  <a:schemeClr val="tx1"/>
                </a:solidFill>
                <a:latin typeface="Calibri" panose="020F0502020204030204" pitchFamily="34" charset="0"/>
              </a:defRPr>
            </a:lvl4pPr>
            <a:lvl5pPr>
              <a:defRPr sz="1200">
                <a:solidFill>
                  <a:schemeClr val="tx1"/>
                </a:solidFill>
                <a:latin typeface="Calibri" panose="020F0502020204030204" pitchFamily="34" charset="0"/>
              </a:defRPr>
            </a:lvl5pPr>
            <a:lvl6pPr fontAlgn="base">
              <a:spcBef>
                <a:spcPct val="0"/>
              </a:spcBef>
              <a:spcAft>
                <a:spcPct val="0"/>
              </a:spcAft>
              <a:defRPr sz="1200">
                <a:solidFill>
                  <a:schemeClr val="tx1"/>
                </a:solidFill>
                <a:latin typeface="Calibri" panose="020F0502020204030204" pitchFamily="34" charset="0"/>
              </a:defRPr>
            </a:lvl6pPr>
            <a:lvl7pPr fontAlgn="base">
              <a:spcBef>
                <a:spcPct val="0"/>
              </a:spcBef>
              <a:spcAft>
                <a:spcPct val="0"/>
              </a:spcAft>
              <a:defRPr sz="1200">
                <a:solidFill>
                  <a:schemeClr val="tx1"/>
                </a:solidFill>
                <a:latin typeface="Calibri" panose="020F0502020204030204" pitchFamily="34" charset="0"/>
              </a:defRPr>
            </a:lvl7pPr>
            <a:lvl8pPr fontAlgn="base">
              <a:spcBef>
                <a:spcPct val="0"/>
              </a:spcBef>
              <a:spcAft>
                <a:spcPct val="0"/>
              </a:spcAft>
              <a:defRPr sz="1200">
                <a:solidFill>
                  <a:schemeClr val="tx1"/>
                </a:solidFill>
                <a:latin typeface="Calibri" panose="020F0502020204030204" pitchFamily="34" charset="0"/>
              </a:defRPr>
            </a:lvl8pPr>
            <a:lvl9pPr fontAlgn="base">
              <a:spcBef>
                <a:spcPct val="0"/>
              </a:spcBef>
              <a:spcAft>
                <a:spcPct val="0"/>
              </a:spcAft>
              <a:defRPr sz="1200">
                <a:solidFill>
                  <a:schemeClr val="tx1"/>
                </a:solidFill>
                <a:latin typeface="Calibri" panose="020F0502020204030204" pitchFamily="34" charset="0"/>
              </a:defRPr>
            </a:lvl9pPr>
          </a:lstStyle>
          <a:p>
            <a:r>
              <a:rPr lang="en-US" altLang="en-US" sz="2300">
                <a:latin typeface="Calibri Italic" charset="0"/>
                <a:ea typeface="Calibri Italic" charset="0"/>
                <a:cs typeface="Calibri Italic" charset="0"/>
                <a:sym typeface="Calibri Italic" charset="0"/>
              </a:rPr>
              <a:t>actual</a:t>
            </a:r>
          </a:p>
        </p:txBody>
      </p:sp>
      <p:sp>
        <p:nvSpPr>
          <p:cNvPr id="11277" name="Rectangle 13">
            <a:extLst>
              <a:ext uri="{FF2B5EF4-FFF2-40B4-BE49-F238E27FC236}">
                <a16:creationId xmlns:a16="http://schemas.microsoft.com/office/drawing/2014/main" id="{76AC4707-7205-3149-B88B-BB527BAB3FD5}"/>
              </a:ext>
            </a:extLst>
          </p:cNvPr>
          <p:cNvSpPr>
            <a:spLocks/>
          </p:cNvSpPr>
          <p:nvPr/>
        </p:nvSpPr>
        <p:spPr bwMode="auto">
          <a:xfrm>
            <a:off x="4641850" y="2906713"/>
            <a:ext cx="1498600"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40639" bIns="0"/>
          <a:lstStyle>
            <a:lvl1pPr marL="39688">
              <a:defRPr sz="1200">
                <a:solidFill>
                  <a:schemeClr val="tx1"/>
                </a:solidFill>
                <a:latin typeface="Calibri" panose="020F0502020204030204" pitchFamily="34" charset="0"/>
              </a:defRPr>
            </a:lvl1pPr>
            <a:lvl2pPr>
              <a:defRPr sz="1200">
                <a:solidFill>
                  <a:schemeClr val="tx1"/>
                </a:solidFill>
                <a:latin typeface="Calibri" panose="020F0502020204030204" pitchFamily="34" charset="0"/>
              </a:defRPr>
            </a:lvl2pPr>
            <a:lvl3pPr>
              <a:defRPr sz="1200">
                <a:solidFill>
                  <a:schemeClr val="tx1"/>
                </a:solidFill>
                <a:latin typeface="Calibri" panose="020F0502020204030204" pitchFamily="34" charset="0"/>
              </a:defRPr>
            </a:lvl3pPr>
            <a:lvl4pPr>
              <a:defRPr sz="1200">
                <a:solidFill>
                  <a:schemeClr val="tx1"/>
                </a:solidFill>
                <a:latin typeface="Calibri" panose="020F0502020204030204" pitchFamily="34" charset="0"/>
              </a:defRPr>
            </a:lvl4pPr>
            <a:lvl5pPr>
              <a:defRPr sz="1200">
                <a:solidFill>
                  <a:schemeClr val="tx1"/>
                </a:solidFill>
                <a:latin typeface="Calibri" panose="020F0502020204030204" pitchFamily="34" charset="0"/>
              </a:defRPr>
            </a:lvl5pPr>
            <a:lvl6pPr fontAlgn="base">
              <a:spcBef>
                <a:spcPct val="0"/>
              </a:spcBef>
              <a:spcAft>
                <a:spcPct val="0"/>
              </a:spcAft>
              <a:defRPr sz="1200">
                <a:solidFill>
                  <a:schemeClr val="tx1"/>
                </a:solidFill>
                <a:latin typeface="Calibri" panose="020F0502020204030204" pitchFamily="34" charset="0"/>
              </a:defRPr>
            </a:lvl6pPr>
            <a:lvl7pPr fontAlgn="base">
              <a:spcBef>
                <a:spcPct val="0"/>
              </a:spcBef>
              <a:spcAft>
                <a:spcPct val="0"/>
              </a:spcAft>
              <a:defRPr sz="1200">
                <a:solidFill>
                  <a:schemeClr val="tx1"/>
                </a:solidFill>
                <a:latin typeface="Calibri" panose="020F0502020204030204" pitchFamily="34" charset="0"/>
              </a:defRPr>
            </a:lvl7pPr>
            <a:lvl8pPr fontAlgn="base">
              <a:spcBef>
                <a:spcPct val="0"/>
              </a:spcBef>
              <a:spcAft>
                <a:spcPct val="0"/>
              </a:spcAft>
              <a:defRPr sz="1200">
                <a:solidFill>
                  <a:schemeClr val="tx1"/>
                </a:solidFill>
                <a:latin typeface="Calibri" panose="020F0502020204030204" pitchFamily="34" charset="0"/>
              </a:defRPr>
            </a:lvl8pPr>
            <a:lvl9pPr fontAlgn="base">
              <a:spcBef>
                <a:spcPct val="0"/>
              </a:spcBef>
              <a:spcAft>
                <a:spcPct val="0"/>
              </a:spcAft>
              <a:defRPr sz="1200">
                <a:solidFill>
                  <a:schemeClr val="tx1"/>
                </a:solidFill>
                <a:latin typeface="Calibri" panose="020F0502020204030204" pitchFamily="34" charset="0"/>
              </a:defRPr>
            </a:lvl9pPr>
          </a:lstStyle>
          <a:p>
            <a:r>
              <a:rPr lang="en-US" altLang="en-US" sz="2300">
                <a:latin typeface="Calibri Italic" charset="0"/>
                <a:ea typeface="Calibri Italic" charset="0"/>
                <a:cs typeface="Calibri Italic" charset="0"/>
                <a:sym typeface="Calibri Italic" charset="0"/>
              </a:rPr>
              <a:t>cyclically-adjusted</a:t>
            </a:r>
          </a:p>
        </p:txBody>
      </p:sp>
      <p:sp>
        <p:nvSpPr>
          <p:cNvPr id="11278" name="Line 14">
            <a:extLst>
              <a:ext uri="{FF2B5EF4-FFF2-40B4-BE49-F238E27FC236}">
                <a16:creationId xmlns:a16="http://schemas.microsoft.com/office/drawing/2014/main" id="{553E0C8C-9B70-D04F-969D-B57F00CA4B78}"/>
              </a:ext>
            </a:extLst>
          </p:cNvPr>
          <p:cNvSpPr>
            <a:spLocks noChangeShapeType="1"/>
          </p:cNvSpPr>
          <p:nvPr/>
        </p:nvSpPr>
        <p:spPr bwMode="auto">
          <a:xfrm flipH="1">
            <a:off x="4513263" y="3681413"/>
            <a:ext cx="366712" cy="427037"/>
          </a:xfrm>
          <a:prstGeom prst="line">
            <a:avLst/>
          </a:prstGeom>
          <a:noFill/>
          <a:ln w="9525" cap="flat">
            <a:solidFill>
              <a:schemeClr val="tx1"/>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11279" name="Line 15">
            <a:extLst>
              <a:ext uri="{FF2B5EF4-FFF2-40B4-BE49-F238E27FC236}">
                <a16:creationId xmlns:a16="http://schemas.microsoft.com/office/drawing/2014/main" id="{6A20DCAD-8E28-E748-99B5-680CB59EF172}"/>
              </a:ext>
            </a:extLst>
          </p:cNvPr>
          <p:cNvSpPr>
            <a:spLocks noChangeShapeType="1"/>
          </p:cNvSpPr>
          <p:nvPr/>
        </p:nvSpPr>
        <p:spPr bwMode="auto">
          <a:xfrm flipH="1">
            <a:off x="6008688" y="1852613"/>
            <a:ext cx="965200" cy="130175"/>
          </a:xfrm>
          <a:prstGeom prst="line">
            <a:avLst/>
          </a:prstGeom>
          <a:noFill/>
          <a:ln w="9525" cap="flat">
            <a:solidFill>
              <a:schemeClr val="tx1"/>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Tree>
    <p:extLst>
      <p:ext uri="{BB962C8B-B14F-4D97-AF65-F5344CB8AC3E}">
        <p14:creationId xmlns:p14="http://schemas.microsoft.com/office/powerpoint/2010/main" val="4262891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AE786-DE87-F840-89A2-1BBB20765929}"/>
              </a:ext>
            </a:extLst>
          </p:cNvPr>
          <p:cNvSpPr>
            <a:spLocks noGrp="1"/>
          </p:cNvSpPr>
          <p:nvPr>
            <p:ph type="title"/>
          </p:nvPr>
        </p:nvSpPr>
        <p:spPr>
          <a:xfrm>
            <a:off x="152400" y="274639"/>
            <a:ext cx="7924800" cy="411150"/>
          </a:xfrm>
        </p:spPr>
        <p:txBody>
          <a:bodyPr>
            <a:noAutofit/>
          </a:bodyPr>
          <a:lstStyle/>
          <a:p>
            <a:r>
              <a:rPr lang="en-US" sz="3600" b="1" dirty="0" err="1"/>
              <a:t>Baru</a:t>
            </a:r>
            <a:r>
              <a:rPr lang="en-US" sz="3600" b="1" dirty="0"/>
              <a:t> </a:t>
            </a:r>
            <a:r>
              <a:rPr lang="en-US" sz="3600" b="1" dirty="0" err="1"/>
              <a:t>akan</a:t>
            </a:r>
            <a:r>
              <a:rPr lang="en-US" sz="3600" b="1" dirty="0"/>
              <a:t> </a:t>
            </a:r>
            <a:r>
              <a:rPr lang="en-US" sz="3600" b="1" dirty="0" err="1"/>
              <a:t>berakhir</a:t>
            </a:r>
            <a:r>
              <a:rPr lang="en-US" sz="3600" b="1" dirty="0"/>
              <a:t> 7 </a:t>
            </a:r>
            <a:r>
              <a:rPr lang="en-US" sz="3600" b="1" dirty="0" err="1"/>
              <a:t>Oktober</a:t>
            </a:r>
            <a:r>
              <a:rPr lang="en-US" sz="3600" b="1" dirty="0"/>
              <a:t> 2020… (?)</a:t>
            </a:r>
          </a:p>
        </p:txBody>
      </p:sp>
      <p:sp>
        <p:nvSpPr>
          <p:cNvPr id="4" name="Rectangle 2">
            <a:extLst>
              <a:ext uri="{FF2B5EF4-FFF2-40B4-BE49-F238E27FC236}">
                <a16:creationId xmlns:a16="http://schemas.microsoft.com/office/drawing/2014/main" id="{C2099702-2DB0-714A-B8A3-031464744C73}"/>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49" name="Picture 4">
            <a:extLst>
              <a:ext uri="{FF2B5EF4-FFF2-40B4-BE49-F238E27FC236}">
                <a16:creationId xmlns:a16="http://schemas.microsoft.com/office/drawing/2014/main" id="{DC420705-7E41-3B42-9A93-A74F51C92A93}"/>
              </a:ext>
            </a:extLst>
          </p:cNvPr>
          <p:cNvPicPr>
            <a:picLocks noChangeAspect="1" noChangeArrowheads="1"/>
          </p:cNvPicPr>
          <p:nvPr/>
        </p:nvPicPr>
        <p:blipFill>
          <a:blip r:embed="rId2" r:link="rId3" cstate="email">
            <a:extLst>
              <a:ext uri="{28A0092B-C50C-407E-A947-70E740481C1C}">
                <a14:useLocalDpi xmlns:a14="http://schemas.microsoft.com/office/drawing/2010/main"/>
              </a:ext>
            </a:extLst>
          </a:blip>
          <a:srcRect/>
          <a:stretch>
            <a:fillRect/>
          </a:stretch>
        </p:blipFill>
        <p:spPr bwMode="auto">
          <a:xfrm>
            <a:off x="609600" y="918792"/>
            <a:ext cx="7086600" cy="5625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9173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9E4B0-D33D-6D44-9D56-CE11847FA198}"/>
              </a:ext>
            </a:extLst>
          </p:cNvPr>
          <p:cNvSpPr>
            <a:spLocks noGrp="1"/>
          </p:cNvSpPr>
          <p:nvPr>
            <p:ph type="title"/>
          </p:nvPr>
        </p:nvSpPr>
        <p:spPr>
          <a:xfrm>
            <a:off x="-147639" y="304800"/>
            <a:ext cx="8610601" cy="868361"/>
          </a:xfrm>
        </p:spPr>
        <p:txBody>
          <a:bodyPr>
            <a:normAutofit/>
          </a:bodyPr>
          <a:lstStyle/>
          <a:p>
            <a:r>
              <a:rPr lang="en-US" sz="3200" b="1" dirty="0"/>
              <a:t>Banyak </a:t>
            </a:r>
            <a:r>
              <a:rPr lang="en-US" sz="3200" b="1" dirty="0" err="1"/>
              <a:t>Provinsi</a:t>
            </a:r>
            <a:r>
              <a:rPr lang="en-US" sz="3200" b="1" dirty="0"/>
              <a:t> </a:t>
            </a:r>
            <a:r>
              <a:rPr lang="en-US" sz="3200" b="1" dirty="0" err="1"/>
              <a:t>belum</a:t>
            </a:r>
            <a:r>
              <a:rPr lang="en-US" sz="3200" b="1" dirty="0"/>
              <a:t> </a:t>
            </a:r>
            <a:r>
              <a:rPr lang="en-US" sz="3200" b="1" dirty="0" err="1"/>
              <a:t>melewati</a:t>
            </a:r>
            <a:r>
              <a:rPr lang="en-US" sz="3200" b="1" dirty="0"/>
              <a:t> </a:t>
            </a:r>
            <a:r>
              <a:rPr lang="en-US" sz="3200" b="1" dirty="0" err="1"/>
              <a:t>puncak</a:t>
            </a:r>
            <a:r>
              <a:rPr lang="en-US" sz="3200" b="1" dirty="0"/>
              <a:t> </a:t>
            </a:r>
            <a:r>
              <a:rPr lang="en-US" sz="3200" b="1" dirty="0" err="1"/>
              <a:t>kurva</a:t>
            </a:r>
            <a:r>
              <a:rPr lang="en-US" sz="3200" b="1" dirty="0"/>
              <a:t>…</a:t>
            </a:r>
          </a:p>
        </p:txBody>
      </p:sp>
      <p:pic>
        <p:nvPicPr>
          <p:cNvPr id="4" name="Picture 3">
            <a:extLst>
              <a:ext uri="{FF2B5EF4-FFF2-40B4-BE49-F238E27FC236}">
                <a16:creationId xmlns:a16="http://schemas.microsoft.com/office/drawing/2014/main" id="{4D22327A-FC55-364D-AB4D-A39E58AE744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52399" y="1158873"/>
            <a:ext cx="8839201" cy="4906961"/>
          </a:xfrm>
          <a:prstGeom prst="rect">
            <a:avLst/>
          </a:prstGeom>
        </p:spPr>
      </p:pic>
      <p:sp>
        <p:nvSpPr>
          <p:cNvPr id="5" name="TextBox 4">
            <a:extLst>
              <a:ext uri="{FF2B5EF4-FFF2-40B4-BE49-F238E27FC236}">
                <a16:creationId xmlns:a16="http://schemas.microsoft.com/office/drawing/2014/main" id="{3ADDDB7E-C199-5041-87A3-268414012625}"/>
              </a:ext>
            </a:extLst>
          </p:cNvPr>
          <p:cNvSpPr txBox="1"/>
          <p:nvPr/>
        </p:nvSpPr>
        <p:spPr>
          <a:xfrm>
            <a:off x="457200" y="6172200"/>
            <a:ext cx="6629400" cy="369332"/>
          </a:xfrm>
          <a:prstGeom prst="rect">
            <a:avLst/>
          </a:prstGeom>
          <a:noFill/>
        </p:spPr>
        <p:txBody>
          <a:bodyPr wrap="square" rtlCol="0">
            <a:spAutoFit/>
          </a:bodyPr>
          <a:lstStyle/>
          <a:p>
            <a:r>
              <a:rPr lang="en-US" dirty="0" err="1"/>
              <a:t>Sumber</a:t>
            </a:r>
            <a:r>
              <a:rPr lang="en-US" dirty="0"/>
              <a:t>: L. </a:t>
            </a:r>
            <a:r>
              <a:rPr lang="en-US" dirty="0" err="1"/>
              <a:t>Panjaitan</a:t>
            </a:r>
            <a:r>
              <a:rPr lang="en-US" dirty="0"/>
              <a:t>, </a:t>
            </a:r>
            <a:r>
              <a:rPr lang="en-US" dirty="0" err="1"/>
              <a:t>Rakor</a:t>
            </a:r>
            <a:r>
              <a:rPr lang="en-US" dirty="0"/>
              <a:t> Kementerian </a:t>
            </a:r>
            <a:r>
              <a:rPr lang="en-US" dirty="0" err="1"/>
              <a:t>Polhukam</a:t>
            </a:r>
            <a:r>
              <a:rPr lang="en-US" dirty="0"/>
              <a:t>, 7 Mei 2020</a:t>
            </a:r>
          </a:p>
        </p:txBody>
      </p:sp>
    </p:spTree>
    <p:extLst>
      <p:ext uri="{BB962C8B-B14F-4D97-AF65-F5344CB8AC3E}">
        <p14:creationId xmlns:p14="http://schemas.microsoft.com/office/powerpoint/2010/main" val="3073659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3151B9D-FA1A-D847-AD01-2720DED04DB7}"/>
              </a:ext>
            </a:extLst>
          </p:cNvPr>
          <p:cNvPicPr>
            <a:picLocks noChangeAspect="1"/>
          </p:cNvPicPr>
          <p:nvPr/>
        </p:nvPicPr>
        <p:blipFill>
          <a:blip r:embed="rId2"/>
          <a:stretch>
            <a:fillRect/>
          </a:stretch>
        </p:blipFill>
        <p:spPr>
          <a:xfrm>
            <a:off x="125506" y="311150"/>
            <a:ext cx="6096000" cy="6235700"/>
          </a:xfrm>
          <a:prstGeom prst="rect">
            <a:avLst/>
          </a:prstGeom>
        </p:spPr>
      </p:pic>
      <p:sp>
        <p:nvSpPr>
          <p:cNvPr id="5" name="TextBox 4">
            <a:extLst>
              <a:ext uri="{FF2B5EF4-FFF2-40B4-BE49-F238E27FC236}">
                <a16:creationId xmlns:a16="http://schemas.microsoft.com/office/drawing/2014/main" id="{556A4580-6377-944E-B8AF-D95B19A5FF02}"/>
              </a:ext>
            </a:extLst>
          </p:cNvPr>
          <p:cNvSpPr txBox="1"/>
          <p:nvPr/>
        </p:nvSpPr>
        <p:spPr>
          <a:xfrm>
            <a:off x="6248400" y="1828800"/>
            <a:ext cx="2743200" cy="2462213"/>
          </a:xfrm>
          <a:prstGeom prst="rect">
            <a:avLst/>
          </a:prstGeom>
          <a:noFill/>
        </p:spPr>
        <p:txBody>
          <a:bodyPr wrap="square" rtlCol="0">
            <a:spAutoFit/>
          </a:bodyPr>
          <a:lstStyle/>
          <a:p>
            <a:pPr>
              <a:spcAft>
                <a:spcPts val="1200"/>
              </a:spcAft>
            </a:pPr>
            <a:r>
              <a:rPr lang="en-US" sz="2400" dirty="0" err="1"/>
              <a:t>Puncak</a:t>
            </a:r>
            <a:r>
              <a:rPr lang="en-US" sz="2400" dirty="0"/>
              <a:t> </a:t>
            </a:r>
            <a:r>
              <a:rPr lang="en-US" sz="2400" dirty="0" err="1"/>
              <a:t>kurva</a:t>
            </a:r>
            <a:r>
              <a:rPr lang="en-US" sz="2400" dirty="0"/>
              <a:t> </a:t>
            </a:r>
            <a:r>
              <a:rPr lang="en-US" sz="2400" dirty="0" err="1"/>
              <a:t>belum</a:t>
            </a:r>
            <a:r>
              <a:rPr lang="en-US" sz="2400" dirty="0"/>
              <a:t> </a:t>
            </a:r>
            <a:r>
              <a:rPr lang="en-US" sz="2400" dirty="0" err="1"/>
              <a:t>terlewati</a:t>
            </a:r>
            <a:r>
              <a:rPr lang="en-US" sz="2400" dirty="0"/>
              <a:t>.</a:t>
            </a:r>
          </a:p>
          <a:p>
            <a:pPr>
              <a:spcAft>
                <a:spcPts val="1200"/>
              </a:spcAft>
            </a:pPr>
            <a:r>
              <a:rPr lang="en-US" sz="2400" dirty="0" err="1"/>
              <a:t>Jatim</a:t>
            </a:r>
            <a:r>
              <a:rPr lang="en-US" sz="2400" dirty="0"/>
              <a:t> dan </a:t>
            </a:r>
            <a:r>
              <a:rPr lang="en-US" sz="2400" dirty="0" err="1"/>
              <a:t>Sulsel</a:t>
            </a:r>
            <a:r>
              <a:rPr lang="en-US" sz="2400" dirty="0"/>
              <a:t> </a:t>
            </a:r>
            <a:r>
              <a:rPr lang="en-US" sz="2400" dirty="0" err="1"/>
              <a:t>menjadi</a:t>
            </a:r>
            <a:r>
              <a:rPr lang="en-US" sz="2400" dirty="0"/>
              <a:t> </a:t>
            </a:r>
            <a:r>
              <a:rPr lang="en-US" sz="2400" dirty="0" err="1"/>
              <a:t>episentrum</a:t>
            </a:r>
            <a:r>
              <a:rPr lang="en-US" sz="2400" dirty="0"/>
              <a:t> </a:t>
            </a:r>
            <a:r>
              <a:rPr lang="en-US" sz="2400" dirty="0" err="1"/>
              <a:t>baru</a:t>
            </a:r>
            <a:r>
              <a:rPr lang="en-US" sz="2400" dirty="0"/>
              <a:t>. </a:t>
            </a:r>
            <a:r>
              <a:rPr lang="en-US" sz="2400" dirty="0" err="1"/>
              <a:t>Provinsi</a:t>
            </a:r>
            <a:r>
              <a:rPr lang="en-US" sz="2400" dirty="0"/>
              <a:t> lain </a:t>
            </a:r>
            <a:r>
              <a:rPr lang="en-US" sz="2400" dirty="0" err="1"/>
              <a:t>mungkin</a:t>
            </a:r>
            <a:r>
              <a:rPr lang="en-US" sz="2400" dirty="0"/>
              <a:t> </a:t>
            </a:r>
            <a:r>
              <a:rPr lang="en-US" sz="2400" dirty="0" err="1"/>
              <a:t>menyusul</a:t>
            </a:r>
            <a:r>
              <a:rPr lang="en-US" sz="2400" dirty="0"/>
              <a:t>…</a:t>
            </a:r>
          </a:p>
        </p:txBody>
      </p:sp>
    </p:spTree>
    <p:extLst>
      <p:ext uri="{BB962C8B-B14F-4D97-AF65-F5344CB8AC3E}">
        <p14:creationId xmlns:p14="http://schemas.microsoft.com/office/powerpoint/2010/main" val="597572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C56D4-14E0-D24D-8C1A-AF7FDE205DB4}"/>
              </a:ext>
            </a:extLst>
          </p:cNvPr>
          <p:cNvSpPr>
            <a:spLocks noGrp="1"/>
          </p:cNvSpPr>
          <p:nvPr>
            <p:ph type="title"/>
          </p:nvPr>
        </p:nvSpPr>
        <p:spPr>
          <a:xfrm>
            <a:off x="457200" y="274639"/>
            <a:ext cx="8229600" cy="792161"/>
          </a:xfrm>
        </p:spPr>
        <p:txBody>
          <a:bodyPr>
            <a:noAutofit/>
          </a:bodyPr>
          <a:lstStyle/>
          <a:p>
            <a:r>
              <a:rPr lang="en-US" sz="3200" dirty="0" err="1"/>
              <a:t>Pelonggaran</a:t>
            </a:r>
            <a:r>
              <a:rPr lang="en-US" sz="3200" dirty="0"/>
              <a:t> PSBB </a:t>
            </a:r>
            <a:r>
              <a:rPr lang="en-US" sz="3200" dirty="0" err="1"/>
              <a:t>diumumkan</a:t>
            </a:r>
            <a:r>
              <a:rPr lang="en-US" sz="3200" dirty="0"/>
              <a:t>, </a:t>
            </a:r>
            <a:br>
              <a:rPr lang="en-US" sz="3200" dirty="0"/>
            </a:br>
            <a:r>
              <a:rPr lang="en-US" sz="3200" dirty="0" err="1"/>
              <a:t>kasus</a:t>
            </a:r>
            <a:r>
              <a:rPr lang="en-US" sz="3200" dirty="0"/>
              <a:t> </a:t>
            </a:r>
            <a:r>
              <a:rPr lang="en-US" sz="3200" dirty="0" err="1"/>
              <a:t>positif</a:t>
            </a:r>
            <a:r>
              <a:rPr lang="en-US" sz="3200" dirty="0"/>
              <a:t> </a:t>
            </a:r>
            <a:r>
              <a:rPr lang="en-US" sz="3200" dirty="0" err="1"/>
              <a:t>melonjak</a:t>
            </a:r>
            <a:r>
              <a:rPr lang="en-US" sz="3200" dirty="0"/>
              <a:t>…</a:t>
            </a:r>
          </a:p>
        </p:txBody>
      </p:sp>
      <p:pic>
        <p:nvPicPr>
          <p:cNvPr id="5" name="Picture 4">
            <a:extLst>
              <a:ext uri="{FF2B5EF4-FFF2-40B4-BE49-F238E27FC236}">
                <a16:creationId xmlns:a16="http://schemas.microsoft.com/office/drawing/2014/main" id="{21348704-FDF4-9A43-8A89-AC358A42C8B6}"/>
              </a:ext>
            </a:extLst>
          </p:cNvPr>
          <p:cNvPicPr>
            <a:picLocks noChangeAspect="1"/>
          </p:cNvPicPr>
          <p:nvPr/>
        </p:nvPicPr>
        <p:blipFill>
          <a:blip r:embed="rId2"/>
          <a:stretch>
            <a:fillRect/>
          </a:stretch>
        </p:blipFill>
        <p:spPr>
          <a:xfrm>
            <a:off x="457200" y="1219200"/>
            <a:ext cx="8160540" cy="5191283"/>
          </a:xfrm>
          <a:prstGeom prst="rect">
            <a:avLst/>
          </a:prstGeom>
        </p:spPr>
      </p:pic>
    </p:spTree>
    <p:extLst>
      <p:ext uri="{BB962C8B-B14F-4D97-AF65-F5344CB8AC3E}">
        <p14:creationId xmlns:p14="http://schemas.microsoft.com/office/powerpoint/2010/main" val="34099180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B6055-1B83-E043-8A9E-84F0743B342E}"/>
              </a:ext>
            </a:extLst>
          </p:cNvPr>
          <p:cNvSpPr>
            <a:spLocks noGrp="1"/>
          </p:cNvSpPr>
          <p:nvPr>
            <p:ph type="title"/>
          </p:nvPr>
        </p:nvSpPr>
        <p:spPr>
          <a:xfrm>
            <a:off x="228600" y="228600"/>
            <a:ext cx="8229600" cy="563561"/>
          </a:xfrm>
        </p:spPr>
        <p:txBody>
          <a:bodyPr>
            <a:noAutofit/>
          </a:bodyPr>
          <a:lstStyle/>
          <a:p>
            <a:r>
              <a:rPr lang="en-US" sz="3600" b="1" dirty="0"/>
              <a:t>Social-Distancing &amp; PSBB Yang </a:t>
            </a:r>
            <a:r>
              <a:rPr lang="en-US" sz="3600" b="1" dirty="0" err="1"/>
              <a:t>Terukur</a:t>
            </a:r>
            <a:endParaRPr lang="en-US" sz="3600" b="1" dirty="0"/>
          </a:p>
        </p:txBody>
      </p:sp>
      <p:sp>
        <p:nvSpPr>
          <p:cNvPr id="4" name="TextBox 3">
            <a:extLst>
              <a:ext uri="{FF2B5EF4-FFF2-40B4-BE49-F238E27FC236}">
                <a16:creationId xmlns:a16="http://schemas.microsoft.com/office/drawing/2014/main" id="{789F0B63-F88E-1749-981B-823AE8FB2940}"/>
              </a:ext>
            </a:extLst>
          </p:cNvPr>
          <p:cNvSpPr txBox="1"/>
          <p:nvPr/>
        </p:nvSpPr>
        <p:spPr>
          <a:xfrm>
            <a:off x="190500" y="1225689"/>
            <a:ext cx="8763000" cy="5632311"/>
          </a:xfrm>
          <a:prstGeom prst="rect">
            <a:avLst/>
          </a:prstGeom>
          <a:noFill/>
        </p:spPr>
        <p:txBody>
          <a:bodyPr wrap="square" rtlCol="0">
            <a:spAutoFit/>
          </a:bodyPr>
          <a:lstStyle/>
          <a:p>
            <a:pPr marL="342900" indent="-342900">
              <a:spcAft>
                <a:spcPts val="1800"/>
              </a:spcAft>
              <a:buFont typeface="Arial" panose="020B0604020202020204" pitchFamily="34" charset="0"/>
              <a:buChar char="•"/>
            </a:pPr>
            <a:r>
              <a:rPr lang="en-US" sz="2600" dirty="0" err="1"/>
              <a:t>Arahan</a:t>
            </a:r>
            <a:r>
              <a:rPr lang="en-US" sz="2600" dirty="0"/>
              <a:t> </a:t>
            </a:r>
            <a:r>
              <a:rPr lang="en-US" sz="2600" dirty="0" err="1"/>
              <a:t>Presiden</a:t>
            </a:r>
            <a:r>
              <a:rPr lang="en-US" sz="2600" dirty="0"/>
              <a:t> Jokowi pd </a:t>
            </a:r>
            <a:r>
              <a:rPr lang="en-US" sz="2600" dirty="0" err="1"/>
              <a:t>Satgas</a:t>
            </a:r>
            <a:r>
              <a:rPr lang="en-US" sz="2600" dirty="0"/>
              <a:t> Covid-19 (</a:t>
            </a:r>
            <a:r>
              <a:rPr lang="en-US" sz="2600" dirty="0" err="1"/>
              <a:t>tgl</a:t>
            </a:r>
            <a:r>
              <a:rPr lang="en-US" sz="2600" dirty="0"/>
              <a:t> 10/6/2020): “1) </a:t>
            </a:r>
            <a:r>
              <a:rPr lang="en-US" sz="2600" dirty="0" err="1"/>
              <a:t>Tugas</a:t>
            </a:r>
            <a:r>
              <a:rPr lang="en-US" sz="2600" dirty="0"/>
              <a:t> </a:t>
            </a:r>
            <a:r>
              <a:rPr lang="en-US" sz="2600" dirty="0" err="1"/>
              <a:t>besar</a:t>
            </a:r>
            <a:r>
              <a:rPr lang="en-US" sz="2600" dirty="0"/>
              <a:t> </a:t>
            </a:r>
            <a:r>
              <a:rPr lang="en-US" sz="2600" dirty="0" err="1"/>
              <a:t>belum</a:t>
            </a:r>
            <a:r>
              <a:rPr lang="en-US" sz="2600" dirty="0"/>
              <a:t> </a:t>
            </a:r>
            <a:r>
              <a:rPr lang="en-US" sz="2600" dirty="0" err="1"/>
              <a:t>selesai</a:t>
            </a:r>
            <a:r>
              <a:rPr lang="en-US" sz="2600" dirty="0"/>
              <a:t>, </a:t>
            </a:r>
            <a:r>
              <a:rPr lang="en-US" sz="2600" dirty="0" err="1"/>
              <a:t>kondisi</a:t>
            </a:r>
            <a:r>
              <a:rPr lang="en-US" sz="2600" dirty="0"/>
              <a:t> </a:t>
            </a:r>
            <a:r>
              <a:rPr lang="en-US" sz="2600" dirty="0" err="1"/>
              <a:t>masih</a:t>
            </a:r>
            <a:r>
              <a:rPr lang="en-US" sz="2600" dirty="0"/>
              <a:t> </a:t>
            </a:r>
            <a:r>
              <a:rPr lang="en-US" sz="2600" dirty="0" err="1"/>
              <a:t>dinamis</a:t>
            </a:r>
            <a:r>
              <a:rPr lang="en-US" sz="2600" dirty="0"/>
              <a:t>; 2) Daerah j</a:t>
            </a:r>
            <a:r>
              <a:rPr lang="en-ID" sz="2600" dirty="0" err="1"/>
              <a:t>angan</a:t>
            </a:r>
            <a:r>
              <a:rPr lang="en-ID" sz="2600" dirty="0"/>
              <a:t> </a:t>
            </a:r>
            <a:r>
              <a:rPr lang="en-ID" sz="2600" dirty="0" err="1"/>
              <a:t>sembarangan</a:t>
            </a:r>
            <a:r>
              <a:rPr lang="en-ID" sz="2600" dirty="0"/>
              <a:t> </a:t>
            </a:r>
            <a:r>
              <a:rPr lang="en-ID" sz="2600" dirty="0" err="1"/>
              <a:t>memutuskan</a:t>
            </a:r>
            <a:r>
              <a:rPr lang="en-ID" sz="2600" dirty="0"/>
              <a:t> New Normal, </a:t>
            </a:r>
            <a:r>
              <a:rPr lang="en-ID" sz="2600" dirty="0" err="1"/>
              <a:t>perhatikan</a:t>
            </a:r>
            <a:r>
              <a:rPr lang="en-ID" sz="2600" dirty="0"/>
              <a:t> Rt (</a:t>
            </a:r>
            <a:r>
              <a:rPr lang="en-ID" sz="2600" i="1" dirty="0"/>
              <a:t>effective reproductive number</a:t>
            </a:r>
            <a:r>
              <a:rPr lang="en-ID" sz="2600" dirty="0"/>
              <a:t>), R0 (</a:t>
            </a:r>
            <a:r>
              <a:rPr lang="en-ID" sz="2600" i="1" dirty="0"/>
              <a:t>basic reproductive number</a:t>
            </a:r>
            <a:r>
              <a:rPr lang="en-ID" sz="2600" dirty="0"/>
              <a:t>), dan </a:t>
            </a:r>
            <a:r>
              <a:rPr lang="en-ID" sz="2600" dirty="0" err="1"/>
              <a:t>tingkat</a:t>
            </a:r>
            <a:r>
              <a:rPr lang="en-ID" sz="2600" dirty="0"/>
              <a:t> </a:t>
            </a:r>
            <a:r>
              <a:rPr lang="en-ID" sz="2600" dirty="0" err="1"/>
              <a:t>kepatuhan</a:t>
            </a:r>
            <a:r>
              <a:rPr lang="en-ID" sz="2600" dirty="0"/>
              <a:t> </a:t>
            </a:r>
            <a:r>
              <a:rPr lang="en-ID" sz="2600" dirty="0" err="1"/>
              <a:t>masyarakat</a:t>
            </a:r>
            <a:r>
              <a:rPr lang="en-ID" sz="2600" dirty="0"/>
              <a:t>”.</a:t>
            </a:r>
          </a:p>
          <a:p>
            <a:pPr marL="342900" indent="-342900">
              <a:spcAft>
                <a:spcPts val="1800"/>
              </a:spcAft>
              <a:buFont typeface="Arial" panose="020B0604020202020204" pitchFamily="34" charset="0"/>
              <a:buChar char="•"/>
            </a:pPr>
            <a:r>
              <a:rPr lang="en-ID" sz="2600" dirty="0" err="1"/>
              <a:t>Semua</a:t>
            </a:r>
            <a:r>
              <a:rPr lang="en-ID" sz="2600" dirty="0"/>
              <a:t> </a:t>
            </a:r>
            <a:r>
              <a:rPr lang="en-ID" sz="2600" dirty="0" err="1"/>
              <a:t>Pemda</a:t>
            </a:r>
            <a:r>
              <a:rPr lang="en-ID" sz="2600" dirty="0"/>
              <a:t> (34 </a:t>
            </a:r>
            <a:r>
              <a:rPr lang="en-ID" sz="2600" dirty="0" err="1"/>
              <a:t>Provinsi</a:t>
            </a:r>
            <a:r>
              <a:rPr lang="en-ID" sz="2600" dirty="0"/>
              <a:t>, 496 </a:t>
            </a:r>
            <a:r>
              <a:rPr lang="en-ID" sz="2600" dirty="0" err="1"/>
              <a:t>Kab</a:t>
            </a:r>
            <a:r>
              <a:rPr lang="en-ID" sz="2600" dirty="0"/>
              <a:t>/Kota) </a:t>
            </a:r>
            <a:r>
              <a:rPr lang="en-ID" sz="2600" dirty="0" err="1"/>
              <a:t>telah</a:t>
            </a:r>
            <a:r>
              <a:rPr lang="en-ID" sz="2600" dirty="0"/>
              <a:t> </a:t>
            </a:r>
            <a:r>
              <a:rPr lang="en-ID" sz="2600" dirty="0" err="1"/>
              <a:t>membentuk</a:t>
            </a:r>
            <a:r>
              <a:rPr lang="en-ID" sz="2600" dirty="0"/>
              <a:t> </a:t>
            </a:r>
            <a:r>
              <a:rPr lang="en-ID" sz="2600" dirty="0" err="1"/>
              <a:t>Satgas</a:t>
            </a:r>
            <a:r>
              <a:rPr lang="en-ID" sz="2600" dirty="0"/>
              <a:t> Covid-19. PSBB </a:t>
            </a:r>
            <a:r>
              <a:rPr lang="en-ID" sz="2600" dirty="0" err="1"/>
              <a:t>diberlakukan</a:t>
            </a:r>
            <a:r>
              <a:rPr lang="en-ID" sz="2600" dirty="0"/>
              <a:t> di 3 </a:t>
            </a:r>
            <a:r>
              <a:rPr lang="en-ID" sz="2600" dirty="0" err="1"/>
              <a:t>Provinsi</a:t>
            </a:r>
            <a:r>
              <a:rPr lang="en-ID" sz="2600" dirty="0"/>
              <a:t> dan 7 </a:t>
            </a:r>
            <a:r>
              <a:rPr lang="en-ID" sz="2600" dirty="0" err="1"/>
              <a:t>Kab</a:t>
            </a:r>
            <a:r>
              <a:rPr lang="en-ID" sz="2600" dirty="0"/>
              <a:t>/Kota. </a:t>
            </a:r>
            <a:r>
              <a:rPr lang="en-ID" sz="2600" dirty="0" err="1"/>
              <a:t>Satgas</a:t>
            </a:r>
            <a:r>
              <a:rPr lang="en-ID" sz="2600" dirty="0"/>
              <a:t> </a:t>
            </a:r>
            <a:r>
              <a:rPr lang="en-ID" sz="2600" dirty="0" err="1"/>
              <a:t>Covid</a:t>
            </a:r>
            <a:r>
              <a:rPr lang="en-ID" sz="2600" dirty="0"/>
              <a:t> </a:t>
            </a:r>
            <a:r>
              <a:rPr lang="en-ID" sz="2600" dirty="0" err="1"/>
              <a:t>telah</a:t>
            </a:r>
            <a:r>
              <a:rPr lang="en-ID" sz="2600" dirty="0"/>
              <a:t> </a:t>
            </a:r>
            <a:r>
              <a:rPr lang="en-ID" sz="2600" dirty="0" err="1"/>
              <a:t>mengijinkan</a:t>
            </a:r>
            <a:r>
              <a:rPr lang="en-ID" sz="2600" dirty="0"/>
              <a:t> 102 Daerah di 23 </a:t>
            </a:r>
            <a:r>
              <a:rPr lang="en-ID" sz="2600" dirty="0" err="1"/>
              <a:t>Provinsi</a:t>
            </a:r>
            <a:r>
              <a:rPr lang="en-ID" sz="2600" dirty="0"/>
              <a:t> </a:t>
            </a:r>
            <a:r>
              <a:rPr lang="en-ID" sz="2600" dirty="0" err="1"/>
              <a:t>untuk</a:t>
            </a:r>
            <a:r>
              <a:rPr lang="en-ID" sz="2600" dirty="0"/>
              <a:t> </a:t>
            </a:r>
            <a:r>
              <a:rPr lang="en-ID" sz="2600" dirty="0" err="1"/>
              <a:t>memulai</a:t>
            </a:r>
            <a:r>
              <a:rPr lang="en-ID" sz="2600" dirty="0"/>
              <a:t> New Normal. </a:t>
            </a:r>
            <a:r>
              <a:rPr lang="en-ID" sz="2600" dirty="0" err="1"/>
              <a:t>Ironi</a:t>
            </a:r>
            <a:r>
              <a:rPr lang="en-ID" sz="2600" dirty="0"/>
              <a:t>: 25 Daerah yang </a:t>
            </a:r>
            <a:r>
              <a:rPr lang="en-ID" sz="2600" dirty="0" err="1"/>
              <a:t>mulai</a:t>
            </a:r>
            <a:r>
              <a:rPr lang="en-ID" sz="2600" dirty="0"/>
              <a:t> </a:t>
            </a:r>
            <a:r>
              <a:rPr lang="en-ID" sz="2600" dirty="0" err="1"/>
              <a:t>menerapkan</a:t>
            </a:r>
            <a:r>
              <a:rPr lang="en-ID" sz="2600" dirty="0"/>
              <a:t> New Normal </a:t>
            </a:r>
            <a:r>
              <a:rPr lang="en-ID" sz="2600" dirty="0" err="1"/>
              <a:t>justru</a:t>
            </a:r>
            <a:r>
              <a:rPr lang="en-ID" sz="2600" dirty="0"/>
              <a:t> </a:t>
            </a:r>
            <a:r>
              <a:rPr lang="en-ID" sz="2600" dirty="0" err="1"/>
              <a:t>masih</a:t>
            </a:r>
            <a:r>
              <a:rPr lang="en-ID" sz="2600" dirty="0"/>
              <a:t> </a:t>
            </a:r>
            <a:r>
              <a:rPr lang="en-ID" sz="2600" dirty="0" err="1"/>
              <a:t>kategori</a:t>
            </a:r>
            <a:r>
              <a:rPr lang="en-ID" sz="2600" dirty="0"/>
              <a:t> zona </a:t>
            </a:r>
            <a:r>
              <a:rPr lang="en-ID" sz="2600" dirty="0" err="1"/>
              <a:t>merah</a:t>
            </a:r>
            <a:r>
              <a:rPr lang="en-ID" sz="2600" dirty="0"/>
              <a:t>. Mis: Surabaya, </a:t>
            </a:r>
            <a:r>
              <a:rPr lang="en-ID" sz="2600" dirty="0" err="1"/>
              <a:t>Sidoarjo</a:t>
            </a:r>
            <a:r>
              <a:rPr lang="en-ID" sz="2600" dirty="0"/>
              <a:t>, Tangerang. </a:t>
            </a:r>
          </a:p>
          <a:p>
            <a:r>
              <a:rPr lang="en-ID" sz="2600" dirty="0"/>
              <a:t>  </a:t>
            </a:r>
          </a:p>
          <a:p>
            <a:endParaRPr lang="en-US" dirty="0"/>
          </a:p>
        </p:txBody>
      </p:sp>
    </p:spTree>
    <p:extLst>
      <p:ext uri="{BB962C8B-B14F-4D97-AF65-F5344CB8AC3E}">
        <p14:creationId xmlns:p14="http://schemas.microsoft.com/office/powerpoint/2010/main" val="1008847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3B192-1405-1446-93BA-1EE9F3323014}"/>
              </a:ext>
            </a:extLst>
          </p:cNvPr>
          <p:cNvSpPr>
            <a:spLocks noGrp="1"/>
          </p:cNvSpPr>
          <p:nvPr>
            <p:ph type="title"/>
          </p:nvPr>
        </p:nvSpPr>
        <p:spPr>
          <a:xfrm>
            <a:off x="381000" y="6015806"/>
            <a:ext cx="7467600" cy="571500"/>
          </a:xfrm>
        </p:spPr>
        <p:txBody>
          <a:bodyPr>
            <a:normAutofit/>
          </a:bodyPr>
          <a:lstStyle/>
          <a:p>
            <a:r>
              <a:rPr lang="en-US" sz="2800" dirty="0" err="1"/>
              <a:t>Sumber</a:t>
            </a:r>
            <a:r>
              <a:rPr lang="en-US" sz="2800" dirty="0"/>
              <a:t>: </a:t>
            </a:r>
            <a:r>
              <a:rPr lang="en-US" sz="2800" dirty="0" err="1"/>
              <a:t>Rakor</a:t>
            </a:r>
            <a:r>
              <a:rPr lang="en-US" sz="2800" dirty="0"/>
              <a:t> Tingkat Menteri  </a:t>
            </a:r>
          </a:p>
        </p:txBody>
      </p:sp>
      <p:pic>
        <p:nvPicPr>
          <p:cNvPr id="4" name="Picture 3">
            <a:extLst>
              <a:ext uri="{FF2B5EF4-FFF2-40B4-BE49-F238E27FC236}">
                <a16:creationId xmlns:a16="http://schemas.microsoft.com/office/drawing/2014/main" id="{F00483C1-3B9F-314D-87EB-1A480FB23FA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28600" y="685800"/>
            <a:ext cx="8686800" cy="5347212"/>
          </a:xfrm>
          <a:prstGeom prst="rect">
            <a:avLst/>
          </a:prstGeom>
        </p:spPr>
      </p:pic>
    </p:spTree>
    <p:extLst>
      <p:ext uri="{BB962C8B-B14F-4D97-AF65-F5344CB8AC3E}">
        <p14:creationId xmlns:p14="http://schemas.microsoft.com/office/powerpoint/2010/main" val="144688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1338</TotalTime>
  <Words>1692</Words>
  <Application>Microsoft Macintosh PowerPoint</Application>
  <PresentationFormat>On-screen Show (4:3)</PresentationFormat>
  <Paragraphs>245</Paragraphs>
  <Slides>25</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Italic</vt:lpstr>
      <vt:lpstr>Wingdings</vt:lpstr>
      <vt:lpstr>Office Theme</vt:lpstr>
      <vt:lpstr>Dana Stimulus Penanggulangan Covid-19:  Isu Prioritas dan Akuntabilitas APBN dan APBD</vt:lpstr>
      <vt:lpstr>Talking Points</vt:lpstr>
      <vt:lpstr>Penganggaran Yang Ideal: Counter-Cyclical</vt:lpstr>
      <vt:lpstr>Baru akan berakhir 7 Oktober 2020… (?)</vt:lpstr>
      <vt:lpstr>Banyak Provinsi belum melewati puncak kurva…</vt:lpstr>
      <vt:lpstr>PowerPoint Presentation</vt:lpstr>
      <vt:lpstr>Pelonggaran PSBB diumumkan,  kasus positif melonjak…</vt:lpstr>
      <vt:lpstr>Social-Distancing &amp; PSBB Yang Terukur</vt:lpstr>
      <vt:lpstr>Sumber: Rakor Tingkat Menteri  </vt:lpstr>
      <vt:lpstr>Kebijakan Strategis Perpu No.1/2020</vt:lpstr>
      <vt:lpstr>Stimulus APBN 2020</vt:lpstr>
      <vt:lpstr>Perppu No.1/2020: Alokasi belanja tambahan APBN 2020:  Rp 405,1 triliun.  (5,07% dari PDB)  Terdiri dari:  Rp 150 T : pemulihan ekonomi Rp 110 T : jaring pengaman sosial Rp 75 T   : kesehatan Rp 70,1 T: dukungan industi. </vt:lpstr>
      <vt:lpstr>Pertumbuhan negatif Indonesia Kuartal-II:  -0,4 – 2,3 persen Prediksi pertumbuhan dunia karena resesi global: -6 hingga -3 persen.</vt:lpstr>
      <vt:lpstr>Peningkatan Belanja Untuk Covid-19 (Perpres No.54/2020)</vt:lpstr>
      <vt:lpstr>Masalah Koordinasi dan Penyimpangan  di Tiap Jenjang …</vt:lpstr>
      <vt:lpstr>Masalah Akuntabilitas Anggaran</vt:lpstr>
      <vt:lpstr>Konflik Kepentingan #1</vt:lpstr>
      <vt:lpstr>Konflik Kepentingan #2</vt:lpstr>
      <vt:lpstr>Penyimpangan terjadi hingga level Desa atau pembagi.</vt:lpstr>
      <vt:lpstr>Anggaran untuk sosialisasi, penegakan PSBB, protokol New Normal…?</vt:lpstr>
      <vt:lpstr>APBD Kota Padang (Per 6 Mei 2020)</vt:lpstr>
      <vt:lpstr>Social-Distancing &amp; PSBB Yang Terukur</vt:lpstr>
      <vt:lpstr>Paradoks: Distrust vs. Solidaritas</vt:lpstr>
      <vt:lpstr>Catatan Penutup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ASUS</dc:creator>
  <cp:lastModifiedBy>Wahyudi Kumorotomo</cp:lastModifiedBy>
  <cp:revision>86</cp:revision>
  <dcterms:created xsi:type="dcterms:W3CDTF">2015-01-09T03:42:23Z</dcterms:created>
  <dcterms:modified xsi:type="dcterms:W3CDTF">2020-06-16T14:17:03Z</dcterms:modified>
</cp:coreProperties>
</file>

<file path=docProps/thumbnail.jpeg>
</file>